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87" r:id="rId6"/>
    <p:sldId id="520" r:id="rId7"/>
    <p:sldId id="521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41" r:id="rId25"/>
    <p:sldId id="542" r:id="rId26"/>
    <p:sldId id="543" r:id="rId27"/>
    <p:sldId id="326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27" r:id="rId39"/>
    <p:sldId id="538" r:id="rId40"/>
    <p:sldId id="539" r:id="rId41"/>
    <p:sldId id="540" r:id="rId42"/>
    <p:sldId id="351" r:id="rId43"/>
    <p:sldId id="353" r:id="rId44"/>
    <p:sldId id="328" r:id="rId45"/>
    <p:sldId id="352" r:id="rId46"/>
    <p:sldId id="354" r:id="rId47"/>
    <p:sldId id="355" r:id="rId48"/>
    <p:sldId id="357" r:id="rId49"/>
    <p:sldId id="356" r:id="rId50"/>
    <p:sldId id="359" r:id="rId51"/>
    <p:sldId id="358" r:id="rId52"/>
    <p:sldId id="360" r:id="rId53"/>
    <p:sldId id="361" r:id="rId54"/>
    <p:sldId id="362" r:id="rId55"/>
    <p:sldId id="363" r:id="rId56"/>
    <p:sldId id="364" r:id="rId57"/>
    <p:sldId id="329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30" r:id="rId73"/>
    <p:sldId id="379" r:id="rId74"/>
    <p:sldId id="380" r:id="rId75"/>
    <p:sldId id="381" r:id="rId76"/>
    <p:sldId id="382" r:id="rId77"/>
    <p:sldId id="383" r:id="rId78"/>
    <p:sldId id="384" r:id="rId79"/>
    <p:sldId id="385" r:id="rId80"/>
    <p:sldId id="387" r:id="rId81"/>
    <p:sldId id="388" r:id="rId82"/>
    <p:sldId id="389" r:id="rId83"/>
    <p:sldId id="331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398" r:id="rId93"/>
    <p:sldId id="332" r:id="rId94"/>
    <p:sldId id="399" r:id="rId95"/>
    <p:sldId id="400" r:id="rId96"/>
    <p:sldId id="401" r:id="rId97"/>
    <p:sldId id="402" r:id="rId98"/>
    <p:sldId id="403" r:id="rId99"/>
    <p:sldId id="404" r:id="rId100"/>
    <p:sldId id="333" r:id="rId101"/>
    <p:sldId id="405" r:id="rId102"/>
    <p:sldId id="406" r:id="rId103"/>
    <p:sldId id="407" r:id="rId104"/>
    <p:sldId id="411" r:id="rId105"/>
    <p:sldId id="408" r:id="rId106"/>
    <p:sldId id="409" r:id="rId107"/>
    <p:sldId id="410" r:id="rId108"/>
    <p:sldId id="412" r:id="rId109"/>
    <p:sldId id="413" r:id="rId110"/>
    <p:sldId id="414" r:id="rId111"/>
    <p:sldId id="334" r:id="rId112"/>
    <p:sldId id="415" r:id="rId113"/>
    <p:sldId id="419" r:id="rId114"/>
    <p:sldId id="416" r:id="rId115"/>
    <p:sldId id="417" r:id="rId116"/>
    <p:sldId id="418" r:id="rId117"/>
    <p:sldId id="420" r:id="rId118"/>
    <p:sldId id="421" r:id="rId119"/>
    <p:sldId id="422" r:id="rId120"/>
    <p:sldId id="427" r:id="rId121"/>
    <p:sldId id="423" r:id="rId122"/>
    <p:sldId id="424" r:id="rId123"/>
    <p:sldId id="425" r:id="rId124"/>
    <p:sldId id="426" r:id="rId125"/>
    <p:sldId id="428" r:id="rId126"/>
    <p:sldId id="429" r:id="rId127"/>
    <p:sldId id="430" r:id="rId128"/>
    <p:sldId id="431" r:id="rId129"/>
    <p:sldId id="432" r:id="rId130"/>
    <p:sldId id="433" r:id="rId131"/>
    <p:sldId id="434" r:id="rId132"/>
    <p:sldId id="435" r:id="rId133"/>
    <p:sldId id="436" r:id="rId134"/>
    <p:sldId id="335" r:id="rId135"/>
    <p:sldId id="468" r:id="rId136"/>
    <p:sldId id="469" r:id="rId137"/>
    <p:sldId id="470" r:id="rId138"/>
    <p:sldId id="471" r:id="rId139"/>
    <p:sldId id="472" r:id="rId140"/>
    <p:sldId id="473" r:id="rId141"/>
    <p:sldId id="474" r:id="rId142"/>
    <p:sldId id="475" r:id="rId143"/>
    <p:sldId id="476" r:id="rId144"/>
    <p:sldId id="477" r:id="rId145"/>
    <p:sldId id="336" r:id="rId146"/>
    <p:sldId id="456" r:id="rId147"/>
    <p:sldId id="457" r:id="rId148"/>
    <p:sldId id="458" r:id="rId149"/>
    <p:sldId id="459" r:id="rId150"/>
    <p:sldId id="461" r:id="rId151"/>
    <p:sldId id="462" r:id="rId152"/>
    <p:sldId id="463" r:id="rId153"/>
    <p:sldId id="465" r:id="rId154"/>
    <p:sldId id="466" r:id="rId155"/>
    <p:sldId id="467" r:id="rId156"/>
    <p:sldId id="337" r:id="rId157"/>
    <p:sldId id="446" r:id="rId158"/>
    <p:sldId id="447" r:id="rId159"/>
    <p:sldId id="448" r:id="rId160"/>
    <p:sldId id="450" r:id="rId161"/>
    <p:sldId id="452" r:id="rId162"/>
    <p:sldId id="453" r:id="rId163"/>
    <p:sldId id="454" r:id="rId164"/>
    <p:sldId id="338" r:id="rId165"/>
    <p:sldId id="479" r:id="rId166"/>
    <p:sldId id="438" r:id="rId167"/>
    <p:sldId id="439" r:id="rId168"/>
    <p:sldId id="440" r:id="rId169"/>
    <p:sldId id="442" r:id="rId170"/>
    <p:sldId id="443" r:id="rId171"/>
    <p:sldId id="444" r:id="rId172"/>
    <p:sldId id="339" r:id="rId173"/>
    <p:sldId id="480" r:id="rId174"/>
    <p:sldId id="481" r:id="rId175"/>
    <p:sldId id="482" r:id="rId176"/>
    <p:sldId id="484" r:id="rId177"/>
    <p:sldId id="485" r:id="rId178"/>
    <p:sldId id="488" r:id="rId179"/>
    <p:sldId id="489" r:id="rId180"/>
    <p:sldId id="490" r:id="rId181"/>
    <p:sldId id="491" r:id="rId182"/>
    <p:sldId id="492" r:id="rId183"/>
    <p:sldId id="493" r:id="rId184"/>
    <p:sldId id="494" r:id="rId185"/>
    <p:sldId id="495" r:id="rId186"/>
    <p:sldId id="496" r:id="rId187"/>
    <p:sldId id="497" r:id="rId188"/>
    <p:sldId id="498" r:id="rId189"/>
    <p:sldId id="500" r:id="rId190"/>
    <p:sldId id="502" r:id="rId191"/>
    <p:sldId id="503" r:id="rId192"/>
    <p:sldId id="505" r:id="rId193"/>
    <p:sldId id="340" r:id="rId194"/>
    <p:sldId id="386" r:id="rId195"/>
    <p:sldId id="506" r:id="rId196"/>
    <p:sldId id="727" r:id="rId197"/>
    <p:sldId id="728" r:id="rId198"/>
    <p:sldId id="508" r:id="rId199"/>
    <p:sldId id="509" r:id="rId200"/>
    <p:sldId id="729" r:id="rId201"/>
    <p:sldId id="730" r:id="rId202"/>
    <p:sldId id="510" r:id="rId203"/>
    <p:sldId id="731" r:id="rId204"/>
    <p:sldId id="511" r:id="rId205"/>
    <p:sldId id="512" r:id="rId206"/>
    <p:sldId id="515" r:id="rId207"/>
    <p:sldId id="516" r:id="rId208"/>
    <p:sldId id="517" r:id="rId209"/>
    <p:sldId id="518" r:id="rId210"/>
    <p:sldId id="732" r:id="rId211"/>
    <p:sldId id="519" r:id="rId212"/>
    <p:sldId id="733" r:id="rId213"/>
    <p:sldId id="734" r:id="rId214"/>
    <p:sldId id="735" r:id="rId215"/>
    <p:sldId id="736" r:id="rId216"/>
    <p:sldId id="293" r:id="rId2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  <a:srgbClr val="849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6" autoAdjust="0"/>
    <p:restoredTop sz="77855" autoAdjust="0"/>
  </p:normalViewPr>
  <p:slideViewPr>
    <p:cSldViewPr snapToGrid="0">
      <p:cViewPr varScale="1">
        <p:scale>
          <a:sx n="47" d="100"/>
          <a:sy n="47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0" Type="http://schemas.openxmlformats.org/officeDocument/2006/relationships/tableStyles" Target="tableStyles.xml"/><Relationship Id="rId22" Type="http://schemas.openxmlformats.org/officeDocument/2006/relationships/slide" Target="slides/slide19.xml"/><Relationship Id="rId219" Type="http://schemas.openxmlformats.org/officeDocument/2006/relationships/viewProps" Target="viewProps.xml"/><Relationship Id="rId218" Type="http://schemas.openxmlformats.org/officeDocument/2006/relationships/presProps" Target="presProps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F1E2-D629-493A-BAEE-5E4043A78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2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3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4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6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7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8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0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2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3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4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5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6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7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8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0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2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3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4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5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6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7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8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0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2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3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计算机为了联网，就必须规定通信协议，早期的计算机网络，都是由各厂商自己规定一套协议，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Apple</a:t>
            </a:r>
            <a:r>
              <a:rPr lang="zh-CN" altLang="en-US" dirty="0"/>
              <a:t>和</a:t>
            </a:r>
            <a:r>
              <a:rPr lang="en-US" altLang="zh-CN" dirty="0"/>
              <a:t>Microsoft</a:t>
            </a:r>
            <a:r>
              <a:rPr lang="zh-CN" altLang="en-US" dirty="0"/>
              <a:t>都有各自的网络协议，互不兼容，这就好比一群人有的说英语，有的说中文，有的说德语，说同一种语言的人可以交流，不同的语言之间就不行了。</a:t>
            </a:r>
            <a:endParaRPr lang="zh-CN" altLang="en-US" dirty="0"/>
          </a:p>
          <a:p>
            <a:r>
              <a:rPr lang="zh-CN" altLang="en-US" dirty="0"/>
              <a:t>为了把全世界的所有不同类型的计算机都连接起来，就必须规定一套全球通用的协议，为了实现互联网这个目标，互联网协议簇（</a:t>
            </a:r>
            <a:r>
              <a:rPr lang="en-US" altLang="zh-CN" dirty="0"/>
              <a:t>Internet Protocol Suite</a:t>
            </a:r>
            <a:r>
              <a:rPr lang="zh-CN" altLang="en-US" dirty="0"/>
              <a:t>）就是通用协议标准。</a:t>
            </a:r>
            <a:r>
              <a:rPr lang="en-US" altLang="zh-CN" dirty="0"/>
              <a:t>Internet</a:t>
            </a:r>
            <a:r>
              <a:rPr lang="zh-CN" altLang="en-US" dirty="0"/>
              <a:t>是由</a:t>
            </a:r>
            <a:r>
              <a:rPr lang="en-US" altLang="zh-CN" dirty="0"/>
              <a:t>inter</a:t>
            </a:r>
            <a:r>
              <a:rPr lang="zh-CN" altLang="en-US" dirty="0"/>
              <a:t>和</a:t>
            </a:r>
            <a:r>
              <a:rPr lang="en-US" altLang="zh-CN" dirty="0"/>
              <a:t>net</a:t>
            </a:r>
            <a:r>
              <a:rPr lang="zh-CN" altLang="en-US" dirty="0"/>
              <a:t>两个单词组合起来的，原意就是连接“网络”的网络，有了</a:t>
            </a:r>
            <a:r>
              <a:rPr lang="en-US" altLang="zh-CN" dirty="0"/>
              <a:t>Internet</a:t>
            </a:r>
            <a:r>
              <a:rPr lang="zh-CN" altLang="en-US" dirty="0"/>
              <a:t>，任何私有网络，只要支持这个协议，就可以联入互联网。</a:t>
            </a:r>
            <a:endParaRPr lang="en-US" altLang="zh-CN" dirty="0"/>
          </a:p>
          <a:p>
            <a:r>
              <a:rPr lang="zh-CN" altLang="en-US" dirty="0"/>
              <a:t>因为互联网协议包含了上百种协议标准，但是最重要的两个协议是</a:t>
            </a:r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IP</a:t>
            </a:r>
            <a:r>
              <a:rPr lang="zh-CN" altLang="en-US" dirty="0"/>
              <a:t>协议，所以，大家把互联网的协议简称</a:t>
            </a:r>
            <a:r>
              <a:rPr lang="en-US" altLang="zh-CN" dirty="0"/>
              <a:t>TCP/IP</a:t>
            </a:r>
            <a:r>
              <a:rPr lang="zh-CN" altLang="en-US" dirty="0"/>
              <a:t>协议。</a:t>
            </a:r>
            <a:endParaRPr lang="zh-CN" altLang="en-US" dirty="0"/>
          </a:p>
          <a:p>
            <a:r>
              <a:rPr lang="zh-CN" altLang="en-US" dirty="0"/>
              <a:t>通信的时候，双方必须知道对方的标识，好比发邮件必须知道对方的邮件地址。互联网上每个计算机的唯一标识就是</a:t>
            </a:r>
            <a:r>
              <a:rPr lang="en-US" altLang="zh-CN" dirty="0"/>
              <a:t>IP</a:t>
            </a:r>
            <a:r>
              <a:rPr lang="zh-CN" altLang="en-US" dirty="0"/>
              <a:t>地址，类似</a:t>
            </a:r>
            <a:r>
              <a:rPr lang="en-US" altLang="zh-CN" dirty="0"/>
              <a:t>123.123.123.123</a:t>
            </a:r>
            <a:r>
              <a:rPr lang="zh-CN" altLang="en-US" dirty="0"/>
              <a:t>。如果一台计算机同时接入到两个或更多的网络，比如路由器，它就会有两个或多个</a:t>
            </a:r>
            <a:r>
              <a:rPr lang="en-US" altLang="zh-CN" dirty="0"/>
              <a:t>IP</a:t>
            </a:r>
            <a:r>
              <a:rPr lang="zh-CN" altLang="en-US" dirty="0"/>
              <a:t>地址，所以，</a:t>
            </a:r>
            <a:r>
              <a:rPr lang="en-US" altLang="zh-CN" dirty="0"/>
              <a:t>IP</a:t>
            </a:r>
            <a:r>
              <a:rPr lang="zh-CN" altLang="en-US" dirty="0"/>
              <a:t>地址对应的实际上是计算机的网络接口，通常是网卡。</a:t>
            </a:r>
            <a:endParaRPr lang="zh-CN" altLang="en-US" dirty="0"/>
          </a:p>
          <a:p>
            <a:r>
              <a:rPr lang="en-US" altLang="zh-CN" dirty="0"/>
              <a:t>IP</a:t>
            </a:r>
            <a:r>
              <a:rPr lang="zh-CN" altLang="en-US" dirty="0"/>
              <a:t>协议负责把数据从一台计算机通过网络发送到另一台计算机。数据被分割成一小块一小块，然后通过</a:t>
            </a:r>
            <a:r>
              <a:rPr lang="en-US" altLang="zh-CN" dirty="0"/>
              <a:t>IP</a:t>
            </a:r>
            <a:r>
              <a:rPr lang="zh-CN" altLang="en-US" dirty="0"/>
              <a:t>包发送出去。由于互联网链路复杂，两台计算机之间经常有多条线路，因此，路由器就负责决定如何把一个</a:t>
            </a:r>
            <a:r>
              <a:rPr lang="en-US" altLang="zh-CN" dirty="0"/>
              <a:t>IP</a:t>
            </a:r>
            <a:r>
              <a:rPr lang="zh-CN" altLang="en-US" dirty="0"/>
              <a:t>包转发出去。</a:t>
            </a:r>
            <a:r>
              <a:rPr lang="en-US" altLang="zh-CN" dirty="0"/>
              <a:t>IP</a:t>
            </a:r>
            <a:r>
              <a:rPr lang="zh-CN" altLang="en-US" dirty="0"/>
              <a:t>包的特点是按块发送，途径多个路由，但不保证能到达，也不保证顺序到达。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计算机为了联网，就必须规定通信协议，早期的计算机网络，都是由各厂商自己规定一套协议，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Apple</a:t>
            </a:r>
            <a:r>
              <a:rPr lang="zh-CN" altLang="en-US" dirty="0"/>
              <a:t>和</a:t>
            </a:r>
            <a:r>
              <a:rPr lang="en-US" altLang="zh-CN" dirty="0"/>
              <a:t>Microsoft</a:t>
            </a:r>
            <a:r>
              <a:rPr lang="zh-CN" altLang="en-US" dirty="0"/>
              <a:t>都有各自的网络协议，互不兼容，这就好比一群人有的说英语，有的说中文，有的说德语，说同一种语言的人可以交流，不同的语言之间就不行了。</a:t>
            </a:r>
            <a:endParaRPr lang="zh-CN" altLang="en-US" dirty="0"/>
          </a:p>
          <a:p>
            <a:r>
              <a:rPr lang="zh-CN" altLang="en-US" dirty="0"/>
              <a:t>为了把全世界的所有不同类型的计算机都连接起来，就必须规定一套全球通用的协议，为了实现互联网这个目标，互联网协议簇（</a:t>
            </a:r>
            <a:r>
              <a:rPr lang="en-US" altLang="zh-CN" dirty="0"/>
              <a:t>Internet Protocol Suite</a:t>
            </a:r>
            <a:r>
              <a:rPr lang="zh-CN" altLang="en-US" dirty="0"/>
              <a:t>）就是通用协议标准。</a:t>
            </a:r>
            <a:r>
              <a:rPr lang="en-US" altLang="zh-CN" dirty="0"/>
              <a:t>Internet</a:t>
            </a:r>
            <a:r>
              <a:rPr lang="zh-CN" altLang="en-US" dirty="0"/>
              <a:t>是由</a:t>
            </a:r>
            <a:r>
              <a:rPr lang="en-US" altLang="zh-CN" dirty="0"/>
              <a:t>inter</a:t>
            </a:r>
            <a:r>
              <a:rPr lang="zh-CN" altLang="en-US" dirty="0"/>
              <a:t>和</a:t>
            </a:r>
            <a:r>
              <a:rPr lang="en-US" altLang="zh-CN" dirty="0"/>
              <a:t>net</a:t>
            </a:r>
            <a:r>
              <a:rPr lang="zh-CN" altLang="en-US" dirty="0"/>
              <a:t>两个单词组合起来的，原意就是连接“网络”的网络，有了</a:t>
            </a:r>
            <a:r>
              <a:rPr lang="en-US" altLang="zh-CN" dirty="0"/>
              <a:t>Internet</a:t>
            </a:r>
            <a:r>
              <a:rPr lang="zh-CN" altLang="en-US" dirty="0"/>
              <a:t>，任何私有网络，只要支持这个协议，就可以联入互联网。</a:t>
            </a:r>
            <a:endParaRPr lang="en-US" altLang="zh-CN" dirty="0"/>
          </a:p>
          <a:p>
            <a:r>
              <a:rPr lang="zh-CN" altLang="en-US" dirty="0"/>
              <a:t>因为互联网协议包含了上百种协议标准，但是最重要的两个协议是</a:t>
            </a:r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IP</a:t>
            </a:r>
            <a:r>
              <a:rPr lang="zh-CN" altLang="en-US" dirty="0"/>
              <a:t>协议，所以，大家把互联网的协议简称</a:t>
            </a:r>
            <a:r>
              <a:rPr lang="en-US" altLang="zh-CN" dirty="0"/>
              <a:t>TCP/IP</a:t>
            </a:r>
            <a:r>
              <a:rPr lang="zh-CN" altLang="en-US" dirty="0"/>
              <a:t>协议。</a:t>
            </a:r>
            <a:endParaRPr lang="zh-CN" altLang="en-US" dirty="0"/>
          </a:p>
          <a:p>
            <a:r>
              <a:rPr lang="zh-CN" altLang="en-US" dirty="0"/>
              <a:t>通信的时候，双方必须知道对方的标识，好比发邮件必须知道对方的邮件地址。互联网上每个计算机的唯一标识就是</a:t>
            </a:r>
            <a:r>
              <a:rPr lang="en-US" altLang="zh-CN" dirty="0"/>
              <a:t>IP</a:t>
            </a:r>
            <a:r>
              <a:rPr lang="zh-CN" altLang="en-US" dirty="0"/>
              <a:t>地址，类似</a:t>
            </a:r>
            <a:r>
              <a:rPr lang="en-US" altLang="zh-CN" dirty="0"/>
              <a:t>123.123.123.123</a:t>
            </a:r>
            <a:r>
              <a:rPr lang="zh-CN" altLang="en-US" dirty="0"/>
              <a:t>。如果一台计算机同时接入到两个或更多的网络，比如路由器，它就会有两个或多个</a:t>
            </a:r>
            <a:r>
              <a:rPr lang="en-US" altLang="zh-CN" dirty="0"/>
              <a:t>IP</a:t>
            </a:r>
            <a:r>
              <a:rPr lang="zh-CN" altLang="en-US" dirty="0"/>
              <a:t>地址，所以，</a:t>
            </a:r>
            <a:r>
              <a:rPr lang="en-US" altLang="zh-CN" dirty="0"/>
              <a:t>IP</a:t>
            </a:r>
            <a:r>
              <a:rPr lang="zh-CN" altLang="en-US" dirty="0"/>
              <a:t>地址对应的实际上是计算机的网络接口，通常是网卡。</a:t>
            </a:r>
            <a:endParaRPr lang="zh-CN" altLang="en-US" dirty="0"/>
          </a:p>
          <a:p>
            <a:r>
              <a:rPr lang="en-US" altLang="zh-CN" dirty="0"/>
              <a:t>IP</a:t>
            </a:r>
            <a:r>
              <a:rPr lang="zh-CN" altLang="en-US" dirty="0"/>
              <a:t>协议负责把数据从一台计算机通过网络发送到另一台计算机。数据被分割成一小块一小块，然后通过</a:t>
            </a:r>
            <a:r>
              <a:rPr lang="en-US" altLang="zh-CN" dirty="0"/>
              <a:t>IP</a:t>
            </a:r>
            <a:r>
              <a:rPr lang="zh-CN" altLang="en-US" dirty="0"/>
              <a:t>包发送出去。由于互联网链路复杂，两台计算机之间经常有多条线路，因此，路由器就负责决定如何把一个</a:t>
            </a:r>
            <a:r>
              <a:rPr lang="en-US" altLang="zh-CN" dirty="0"/>
              <a:t>IP</a:t>
            </a:r>
            <a:r>
              <a:rPr lang="zh-CN" altLang="en-US" dirty="0"/>
              <a:t>包转发出去。</a:t>
            </a:r>
            <a:r>
              <a:rPr lang="en-US" altLang="zh-CN" dirty="0"/>
              <a:t>IP</a:t>
            </a:r>
            <a:r>
              <a:rPr lang="zh-CN" altLang="en-US" dirty="0"/>
              <a:t>包的特点是按块发送，途径多个路由，但不保证能到达，也不保证顺序到达。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114" y="278040"/>
            <a:ext cx="10515600" cy="50573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2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4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2.jpeg"/></Relationships>
</file>

<file path=ppt/slides/_rels/slide1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5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68.png"/><Relationship Id="rId1" Type="http://schemas.openxmlformats.org/officeDocument/2006/relationships/image" Target="../media/image2.jpe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4.png"/></Relationships>
</file>

<file path=ppt/slides/_rels/slide1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9.png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pn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3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2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8.png"/></Relationships>
</file>

<file path=ppt/slides/_rels/slide21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4" Type="http://schemas.openxmlformats.org/officeDocument/2006/relationships/notesSlide" Target="../notesSlides/notesSlide21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zh.wikipedia.org/wiki/%E8%BB%9F%E9%AB%94" TargetMode="External"/><Relationship Id="rId1" Type="http://schemas.openxmlformats.org/officeDocument/2006/relationships/hyperlink" Target="https://zh.wikipedia.org/wiki/%E8%A7%A3%E9%87%8A%E5%99%A8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hyperlink" Target="https://www.python.org/ftp/python/3.7.0/python-3.7.0.exe" TargetMode="External"/><Relationship Id="rId2" Type="http://schemas.openxmlformats.org/officeDocument/2006/relationships/hyperlink" Target="https://www.python.org/ftp/python/3.7.0/python-3.7.0-amd64.exe" TargetMode="External"/><Relationship Id="rId1" Type="http://schemas.openxmlformats.org/officeDocument/2006/relationships/hyperlink" Target="https://www.python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jpe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PA_直接连接符 4"/>
          <p:cNvCxnSpPr/>
          <p:nvPr>
            <p:custDataLst>
              <p:tags r:id="rId1"/>
            </p:custDataLst>
          </p:nvPr>
        </p:nvCxnSpPr>
        <p:spPr>
          <a:xfrm flipH="1">
            <a:off x="2197275" y="3475349"/>
            <a:ext cx="86400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A_直接连接符 69"/>
          <p:cNvCxnSpPr/>
          <p:nvPr>
            <p:custDataLst>
              <p:tags r:id="rId2"/>
            </p:custDataLst>
          </p:nvPr>
        </p:nvCxnSpPr>
        <p:spPr>
          <a:xfrm flipH="1">
            <a:off x="9348653" y="3377694"/>
            <a:ext cx="864095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762" r="1253" b="1295"/>
          <a:stretch>
            <a:fillRect/>
          </a:stretch>
        </p:blipFill>
        <p:spPr bwMode="auto">
          <a:xfrm>
            <a:off x="197630" y="448892"/>
            <a:ext cx="796647" cy="7913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图片 63" descr="机电院会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8253" y="396004"/>
            <a:ext cx="865903" cy="801162"/>
          </a:xfrm>
          <a:prstGeom prst="rect">
            <a:avLst/>
          </a:prstGeom>
        </p:spPr>
      </p:pic>
      <p:pic>
        <p:nvPicPr>
          <p:cNvPr id="6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08" y="520168"/>
            <a:ext cx="3138384" cy="43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11"/>
          <p:cNvSpPr txBox="1">
            <a:spLocks noChangeAspect="1" noChangeArrowheads="1"/>
          </p:cNvSpPr>
          <p:nvPr/>
        </p:nvSpPr>
        <p:spPr bwMode="auto">
          <a:xfrm>
            <a:off x="953421" y="1049642"/>
            <a:ext cx="5478060" cy="50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kern="100" dirty="0">
                <a:effectLst/>
                <a:latin typeface="Arial" panose="020B0604020202090204"/>
                <a:ea typeface="黑体" panose="02010609060101010101" pitchFamily="49" charset="-122"/>
                <a:cs typeface="Times New Roman" panose="02020503050405090304"/>
              </a:rPr>
              <a:t>China University of Mining &amp; Technology-Beijing</a:t>
            </a:r>
            <a:endParaRPr lang="zh-CN" sz="1050" kern="100" dirty="0">
              <a:effectLst/>
              <a:latin typeface="Calibri" panose="020F0502020204030204"/>
              <a:ea typeface="黑体" panose="02010609060101010101" pitchFamily="49" charset="-122"/>
              <a:cs typeface="Times New Roman" panose="02020503050405090304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04585" y="2317685"/>
            <a:ext cx="518282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  <a:r>
              <a:rPr lang="en-US" altLang="zh-CN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ython</a:t>
            </a:r>
            <a:endParaRPr lang="zh-CN" altLang="en-US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3545" y="1501350"/>
            <a:ext cx="7151160" cy="4647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961965" y="2218063"/>
            <a:ext cx="8954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二、迭代器：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迭代器是一个可以记住遍历的位置的对象。迭代器对象从集合的第一个元素开始访问，直到所有的元素被访问完结束，只能往前不会后退。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迭代器有两个基本的方法：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      </a:t>
            </a:r>
            <a:r>
              <a:rPr lang="en-US" altLang="zh-CN" b="0" dirty="0" err="1"/>
              <a:t>iter</a:t>
            </a:r>
            <a:r>
              <a:rPr lang="en-US" altLang="zh-CN" b="0" dirty="0"/>
              <a:t>() </a:t>
            </a:r>
            <a:r>
              <a:rPr lang="zh-CN" altLang="en-US" b="0" dirty="0"/>
              <a:t>和 </a:t>
            </a:r>
            <a:r>
              <a:rPr lang="en-US" altLang="zh-CN" b="0" dirty="0"/>
              <a:t>next(),</a:t>
            </a:r>
            <a:r>
              <a:rPr lang="zh-CN" altLang="en-US" b="0" dirty="0"/>
              <a:t>且字符串，列表或元组对象都可用于创建迭代器，迭代器对象可以使用常规 </a:t>
            </a:r>
            <a:r>
              <a:rPr lang="en-US" altLang="zh-CN" b="0" dirty="0"/>
              <a:t>for </a:t>
            </a:r>
            <a:r>
              <a:rPr lang="zh-CN" altLang="en-US" b="0" dirty="0"/>
              <a:t>语句进行遍历，也可以使用 </a:t>
            </a:r>
            <a:r>
              <a:rPr lang="en-US" altLang="zh-CN" b="0" dirty="0"/>
              <a:t>next() </a:t>
            </a:r>
            <a:r>
              <a:rPr lang="zh-CN" altLang="en-US" b="0" dirty="0"/>
              <a:t>函数来遍历。</a:t>
            </a: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75593" y="1143008"/>
            <a:ext cx="995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迭代器实例：                                                             最后输出结果：</a:t>
            </a:r>
            <a:endParaRPr lang="zh-CN" altLang="en-US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926" y="1512340"/>
            <a:ext cx="2979926" cy="4806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60" y="2600325"/>
            <a:ext cx="3409950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0528" y="1325880"/>
            <a:ext cx="9525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如果要生成一个有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个元素的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，里面的元素为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1 - 30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。我们可以这样写：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生成式的语法：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第一种语法：首先迭代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里所有内容，每一次迭代，都把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里相应内容放到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中，再在表达式中应用该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的内容，最后用表达式的计算值生成一个列表。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第二种语法：加入了判断语句，只有满足条件的内容才把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里相应内容放到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中，再在表达式中应用该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的内容，最后用表达式的计算值生成一个列表。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5675" y="2402544"/>
            <a:ext cx="5200650" cy="67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4028518"/>
            <a:ext cx="7886700" cy="714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966311"/>
            <a:ext cx="101109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四、生成器：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中，有种一边循环一边计算的机制，称为生成器：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generator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中，使用了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的函数被称为生成器（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generator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）。跟普通函数不同的是，生成器是一个返回迭代器的函数，只能用于迭代操作，更简单点理解生成器就是一个迭代器。在调用生成器运行的过程中，每次遇到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时函数会暂停并保存当前所有的运行信息，返回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的值。并在下一次执行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next()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方法时从当前位置继续运行。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生成器的创建：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最简单最简单的方法就是把一个列表生成式的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 ]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改成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但是生成器并不真正创建数字列表， 而是返回一个生成器，这个生成器在每次计算出一个条目后，把这个条目“产生”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yield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出来。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生成器表达式使用了“惰性计算”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lazy evaluation)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，只有在检索时才被赋值（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evaluated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），所以在列表比较长的情况下使用内存上更有效。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3920966"/>
            <a:ext cx="4362450" cy="923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4097178"/>
            <a:ext cx="4886325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8045" y="1219200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遍历生成器的元素：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除了用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循环，用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next(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也可以进行遍历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以函数的形式实现生成器：：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0" y="1603772"/>
            <a:ext cx="4457700" cy="1085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3103"/>
            <a:ext cx="3314700" cy="1381125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>
            <a:off x="5742995" y="4510325"/>
            <a:ext cx="11582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530" y="3873103"/>
            <a:ext cx="3495675" cy="1381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242" y="5754796"/>
            <a:ext cx="5048250" cy="46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333577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打印杨辉三角实例：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60" y="2211705"/>
            <a:ext cx="5657850" cy="3533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97" y="2211705"/>
            <a:ext cx="39624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6320" y="1443839"/>
            <a:ext cx="9662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迭代器和生成器综合例子：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反向迭代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反向迭代很简单，可是要注意一点就是：反向迭代仅仅当对象的大小可预先确定或者对象实现了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__reversed__()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的特殊方法时才能生效。 如果两者都不符合，那你必须先将对象转换为一个列表才行。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977" y="2986087"/>
            <a:ext cx="3438525" cy="885825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5090160" y="3246120"/>
            <a:ext cx="155448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538" y="2957511"/>
            <a:ext cx="3609975" cy="94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4920" y="1582340"/>
            <a:ext cx="9662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同时迭代多个序列：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如果想同时迭代多个序列，我们可以使用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 ）函数来实现：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 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: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其实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zip(a, b)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会生成一个可返回元组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(x, 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的迭代器，其中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 一旦其中某个序列到底结尾，迭代宣告结束。 因此迭代长度跟参数中最短序列长度一致。注意理解这句话喔，也就是说如果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的长度不一致的话，以最短的为标准，遍历完后就结束。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967" y="2819399"/>
            <a:ext cx="4848225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872" y="3057524"/>
            <a:ext cx="2162175" cy="98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399460"/>
            <a:ext cx="96621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利用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函数，我们还可把一个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列表和一个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value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列表生成一个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如下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: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输出如下结果：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是可以接受多于两个的序列的参数，不仅仅是两个。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0133" y="2045791"/>
            <a:ext cx="5562600" cy="2114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533" y="4903053"/>
            <a:ext cx="5257800" cy="466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787" y="1629400"/>
            <a:ext cx="8324675" cy="4555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399460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一、面向对象的两个基本概念：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也不例外，在解决实际问题的过程中，可以把构成问题事务分解成各个对象。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面向对象都有两个基本的概念，分别是类和对象。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用来描述具有相同的属性和方法的对象的集合。它定义了该集合中每个对象所共有的属性和方法。对象是类的实例。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对象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通过类定义的数据结构实例。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面向对象的三大特性：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继承、多态、封装。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399460"/>
            <a:ext cx="966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二、类的定义和调用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;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类是一个变量和函数的集合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我们一般把同性质的包装在一个类里，方便我们重复使用。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8030" y="2401280"/>
            <a:ext cx="2196446" cy="403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8045" y="1262300"/>
            <a:ext cx="9662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怎么定义类：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类定义语法格式如下：                                例子：            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用 </a:t>
            </a:r>
            <a:r>
              <a:rPr lang="en-US" altLang="zh-CN" b="0" dirty="0"/>
              <a:t>class </a:t>
            </a:r>
            <a:r>
              <a:rPr lang="zh-CN" altLang="en-US" b="0" dirty="0"/>
              <a:t>语句来自定义一个类的，其实这就好比我们是用 </a:t>
            </a:r>
            <a:r>
              <a:rPr lang="en-US" altLang="zh-CN" b="0" dirty="0"/>
              <a:t>def </a:t>
            </a:r>
            <a:r>
              <a:rPr lang="zh-CN" altLang="en-US" b="0" dirty="0"/>
              <a:t>语句来定义一个函数一样。</a:t>
            </a:r>
            <a:endParaRPr lang="en-US" altLang="zh-CN" b="0" dirty="0"/>
          </a:p>
          <a:p>
            <a:r>
              <a:rPr lang="zh-CN" altLang="en-US" dirty="0"/>
              <a:t>       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8322" y="2825143"/>
            <a:ext cx="2886075" cy="19526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46" y="1896785"/>
            <a:ext cx="3152903" cy="349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3994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怎么调用类属性和类方法：                                             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60" y="2546807"/>
            <a:ext cx="5543783" cy="2196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12" y="1722625"/>
            <a:ext cx="3310800" cy="4812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106422"/>
            <a:ext cx="9662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三、类方法：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类方法如何调用类属性：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步骤：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）在方法上面，用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@classmethod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声明该方法是类方法。只有声明了是类方法，才能使用类属性。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）类方法想要使用类属性，在第一个参数中，需要写上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的缩写，其实意思就是把这个类作为参数，传给自己，这样就可以使用类属性了。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）类属性的使用方式就是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变量名。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686" y="3907597"/>
            <a:ext cx="5496877" cy="23570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106422"/>
            <a:ext cx="9662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类方法传参：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类方法传参跟普通的函数一样，直接增加参数即可。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3696" y="2277898"/>
            <a:ext cx="8488913" cy="3992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10642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四、修改和增加类属性：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从内部增加和修改类属性：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272" y="2165153"/>
            <a:ext cx="6443455" cy="4085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106422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从外部增加和修改类属性：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7480" y="1752753"/>
            <a:ext cx="7318057" cy="4527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8045" y="1578862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五、类和对象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类和对象之间的关系：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类是对象的模板。我们得先有了类，才能制作出对象。类就相对于工厂里面的模具，对象就是根据模具制造出来的产品。从模具变成产品的过程，我们就称为类的实例化。类实例化之后，就变成对象了。也就是相当于例子中的产品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类的实例化和直接使用类的格式的不同：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）类方法里面没有了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@classmethod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声明了，不用声明他是类方法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）类方法里面的参数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改为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）类的使用，变成了先通过 实例名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的方式实例化对象，为类创建一个实例，然后再使用实例名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的方式调用对应的方法 ，使用 实例名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变量名 的方法调用类的属性。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091182"/>
            <a:ext cx="9662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类的实例化和直接使用类的格式不同的例子：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除此之外，在这里，还要强调一个概念，当你把类实例化之后，里面的属性和方法，就不叫类属性和类方法了，改为叫实例属性和实例方法，也可以叫对象属性和对象方法。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451" y="1606821"/>
            <a:ext cx="8193404" cy="3976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503" y="1604255"/>
            <a:ext cx="7215300" cy="4526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2753" y="119786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实例属性和类属性：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一个类可以实例化多个对象出来。且如果类属性改变了，实例属性会跟着改变。但如果实例属性改变了，类属性不会改变，因为每个实例都是单独的个体，不能影响到类的。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0004" y="2585946"/>
            <a:ext cx="4511992" cy="374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3" y="110642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实例方法和类方法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如果类方法改变了，实例方法也是会跟着改变的。在下面的例子中，我们需要改变类方法，就用到了类的重写。我们使用 类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原始函数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新函数 来完成类的重写。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599" y="2126894"/>
            <a:ext cx="5861685" cy="4110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0352" y="966311"/>
            <a:ext cx="1007340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六：初始化函数：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初始化函数的意思是，当你创建一个实例的时候，这个函数就会被调用。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当代码在执行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 =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ClassA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的语句时，就自动调用了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__(self)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函数。而这个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__(self)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函数就是初始化函数，也叫构造函数。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6716" y="2467724"/>
            <a:ext cx="8064817" cy="3183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9296" y="1249649"/>
            <a:ext cx="100734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构造函数（初始化函数）格式：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始化函数的写法是固定的格式：中间是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，意思是初始化，然后前后都要有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【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两个下划线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】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，然后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的括号中，第一个参数一定要写上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，不然会报错。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析构函数：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当一个类销毁时，会用到析构函数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析构函数语法如下：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4757" y="1700330"/>
            <a:ext cx="4124325" cy="638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57" y="5151151"/>
            <a:ext cx="4086225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七、类的继承：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定义类的继承：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通常情况下，我们叫旧类为父类，新类为子类。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下面是类的继承的基本语法：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在定义类的时候，可以在括号里写继承的类，如果不用继承类的时候，也要写继承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object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类，因为在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object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类是一切类的父类。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继承的子类的好处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）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会继承父类的属性和方法；（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）可以自己定义，覆盖父类的属性和方法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550" y="3312795"/>
            <a:ext cx="5391150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调用父类的方法：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一个类继承了父类后，可以直接调用父类的方法的，比如下面的例子，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UserInfo2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继承自父类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UserInfo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，可以直接调用父类的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get_account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2498865"/>
            <a:ext cx="5371623" cy="3950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3.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父类方法的重写：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例如重写父类的构造函数：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1253" y="1829969"/>
            <a:ext cx="5051620" cy="4649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4.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子类的类型判断：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我们可以使用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isinstance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 ）来判断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的类型。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                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233" y="2106968"/>
            <a:ext cx="5892165" cy="4316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355" y="2794635"/>
            <a:ext cx="2143125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八、类的多态：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多态的概念是指对不同类型的变量进行相同的操作，它会根据对象（或类）类型的不同而表现出不同的行为。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可以看到，我们对两个整数进行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+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操作，会返回它们的和，对两个字符进行相同的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+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操作，会返回拼接后的字符串。也就是说，不同类型的对象对同一消息会作出不同的响应。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有了继承，才有了多态，也会有不同类的对象对同一消息会作出不同的相应。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0538" y="3045142"/>
            <a:ext cx="5353050" cy="113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九、类的访问控制：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一般情况下，我们会使用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private_attrs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两个下划线开头，声明该属性为私有，不能在类地外部被使用或直接访问。在类内部的方法中使用时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self.__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private_attrs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为什么只能说一般情况下呢？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因为实际上，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中是没有提供私有属性等功能的。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对属性的访问控制是靠程序员自觉的。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8233" y="3879716"/>
            <a:ext cx="9441400" cy="1794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204" y="1850625"/>
            <a:ext cx="7013589" cy="4111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类专有的方法：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一个类创建的时候，就会包含一些方法，主要有以下方法：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4772" y="2242387"/>
            <a:ext cx="2867025" cy="44632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56055" y="2267680"/>
            <a:ext cx="5677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有些时候我们需要获取类的相关信息，我们可以使用如下的方法：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type(obj)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：来获取对象的相应类型；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isinstance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type)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：判断对象是否为指定的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type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类型的实例；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hasattr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：判断对象是否具有指定属性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方法；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[, default])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获取属性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方法的值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要是没有对应的属性则返回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default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值（前提是设置了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default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），否则会抛出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AttributeError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异常；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value)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：设定该属性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方法的值，类似于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obj.attr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=value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；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：可以获取相应对象的所有属性和方法名的列表：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0360" y="1183638"/>
            <a:ext cx="1007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方法的访问控制：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其实我们也可以把方法看成是类的属性的，那么方法的访问控制也是跟属性是一样的，也是没有实质上的私有方法。一切都是靠程序员自觉遵守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的编程规范。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示例如下，具体规则也是跟属性一样的。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0" y="3070860"/>
            <a:ext cx="5448300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模块与包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模块简介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在模块中，我们不但可以直接存放变量，还能存放函数，还能存放类。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py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文件就称之为一个模块（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Module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下图中左边是类的结构，右边是模块的结构：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2116" y="3207220"/>
            <a:ext cx="1978334" cy="3397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826" y="3206546"/>
            <a:ext cx="2126231" cy="33977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二、模块的使用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1.import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模块的使用跟其他编程语言也是类似的。你要使用某个模块，在使用之前，必须要导入这个模块。导入模块我们使用关键字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的语法基本如下：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比如我们使用标准库模块中的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math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模块。当解释器遇到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语句，如果模块在当前的搜索路径就会被导入。如：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882" y="3021330"/>
            <a:ext cx="4762500" cy="514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27" y="4624864"/>
            <a:ext cx="3248025" cy="12668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from···import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中，导入一个模块的方法我们使用的是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关键字，这样做是导入了这个模块，这里需要注意了，这样做只是导入了模块，并没有导入模块中具体的某个属性或方法的。而我们想直接导入某个模块中的某一个功能，也就是属性和方法的话，我们可以使用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语法如下：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方法的区别如下：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导入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sys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模块，然后使用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version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直接导入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version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232" y="3128962"/>
            <a:ext cx="4495800" cy="6000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3.from ··· import *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如果我们想使用其他的多个属性呢？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这时候就需要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 ··· import *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语句了，这个语句可以把某个模块中的所有方法属性都导入。比如：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输出的结果为：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7" y="2800350"/>
            <a:ext cx="2943225" cy="1257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97" y="5112824"/>
            <a:ext cx="6943725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7228" y="1443841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三、主模块和非主模块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主模块和非主模块的定义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中，如果一个函数调用了其他函数完成一项功能，我们称这个函数为主函数，如果一个函数没有调用其他函数，我们称这种函数为非主函数。主模块和非主模块的定义也类似，如果一个模块被直接使用，而没有被别人调用，我们称这个模块为主模块，如果一个模块被别人调用，我们称这个模块为非主模块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2.name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中，有主模块和非主模块之分，为了区分主模块和非主模块需要用到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__name__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属性，这个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—name—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属性值是一个变量，且这个变量是系统给出的。利用这个变量可以判断一个模块是否是主模块。如果一个属性的值是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__main__ 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那么就说明这个模块是主模块，反之亦然。但是要注意了：** 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__main__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属性只是帮助我们判断是否是主模块，并不是说这个属性决定他们是否是主模块，决定是否是主模块的条件只是这个模块有没有被人调用**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具体看示例：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首先创建了模块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，然后判断一下是否是主模块，如果是主模块就输出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不是，就输出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not 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，首先直接运行该模块，由于该模块是直接使用，而没有被人调用，所以是主模块，因此输出了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，具体看下图：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3" y="2597025"/>
            <a:ext cx="9850340" cy="398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然后又创建一个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user_lname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模块，里面只是简单的导入了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模块，然后执行，输出的结果是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not 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，因为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模块被该模块调用了，所以不是主模块，输出结果如图：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0" y="1990178"/>
            <a:ext cx="10078940" cy="443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6121" y="1476932"/>
            <a:ext cx="7499756" cy="47164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四、包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为了避免模块名冲突，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又引入了按目录来组织模块的方法，称为包（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Package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如下图，引入了包名后，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lname.py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其实变成了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com.Learn.module.nameattributes.lname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上图中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__init__.py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可以是空文件，也可以有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代码，因为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__init__.py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本身就是一个模块，而它对应的模块名就是它的包名。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73" y="2847552"/>
            <a:ext cx="4801270" cy="2419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859339"/>
            <a:ext cx="10257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五、作用域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中，正常的函数和变量名是公开的（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public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），可以被直接引用，比如：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ni12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等；类似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__xxx__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这样的变量是特殊变量，可以被直接引用，但是有特殊用途，比如上面的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__name__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就是特殊变量，还有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__author__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也是特殊变量，用来标明作者。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注意：我们自己的变量一般不要用这种变量名；类似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_xxx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__xxx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这样的函数或变量就是非公开的（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），不应该被直接引用，比如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等；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这里是说不应该，而不是不能。因为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中并没有一种方法可以完全限制访问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函数或变量，但是，从编程习惯上不应该引用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函数或变量。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89381" y="1086097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比如：                                                                                      输出结果：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385" y="1493031"/>
            <a:ext cx="4629150" cy="4933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72" y="1816197"/>
            <a:ext cx="2847975" cy="742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11657" y="2895600"/>
            <a:ext cx="4206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在这个模块中，我们公开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vip_lv_name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方法函数，而其他内部的逻辑分别在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diamond_vip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gold_vip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函数中实现，因为是内部实现逻辑，调用者根本不需要关心这个函数方法，它只需关心调用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vip_lv_name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的方法函数，所以用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是非常有用的代码封装和抽象的方法。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一般情况下，外部不需要引用的函数全部定义成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，只有外部需要引用的函数才定义为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public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Magic Method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Magic Method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中，所有以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"__"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双下划线包起来的方法，都统称为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魔术方法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。比如我们接触最多的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使用这些魔术方法，我们可以构造出优美的代码，将复杂的逻辑封装成简单的方法。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我们可以使用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内置的方法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来列出类中所有的魔术方法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示例如下：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 User(object):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pass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__name__ == '__main__':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print(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(User()))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18409" y="2380327"/>
            <a:ext cx="10257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输出的结果：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['__class__',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delattr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'__doc__', '__eq__', '__format__',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getattribute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'__hash__',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init_subclass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'__le__',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'__module__', '__ne__', '__new__', '__reduce__',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reduce_ex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repr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sizeof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'__str__',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subclasshook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weakref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__']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可以看到，一个类的魔术方法还是挺多的，不过我们只需要了解一些常见和常用的魔术方法就好了。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二、构造</a:t>
            </a:r>
            <a:r>
              <a:rPr lang="en-US" altLang="zh-CN" dirty="0"/>
              <a:t>(__new__)</a:t>
            </a:r>
            <a:r>
              <a:rPr lang="zh-CN" altLang="en-US" dirty="0"/>
              <a:t>和初始化</a:t>
            </a:r>
            <a:r>
              <a:rPr lang="en-US" altLang="zh-CN" dirty="0"/>
              <a:t>(__</a:t>
            </a:r>
            <a:r>
              <a:rPr lang="en-US" altLang="zh-CN" dirty="0" err="1"/>
              <a:t>init</a:t>
            </a:r>
            <a:r>
              <a:rPr lang="en-US" altLang="zh-CN" dirty="0"/>
              <a:t>__)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通过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__(self) </a:t>
            </a:r>
            <a:r>
              <a:rPr lang="zh-CN" altLang="en-US" dirty="0"/>
              <a:t>的方法在实例化对象的时候，对属性进行设置。比如下面的例子：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class User(object):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init</a:t>
            </a:r>
            <a:r>
              <a:rPr lang="en-US" altLang="zh-CN" dirty="0"/>
              <a:t>__(self, name, age):</a:t>
            </a:r>
            <a:endParaRPr lang="en-US" altLang="zh-CN" dirty="0"/>
          </a:p>
          <a:p>
            <a:r>
              <a:rPr lang="en-US" altLang="zh-CN" dirty="0"/>
              <a:t>        self.name = name;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self.age</a:t>
            </a:r>
            <a:r>
              <a:rPr lang="en-US" altLang="zh-CN" dirty="0"/>
              <a:t> = age;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user=User('</a:t>
            </a:r>
            <a:r>
              <a:rPr lang="zh-CN" altLang="en-US" dirty="0"/>
              <a:t>两点水</a:t>
            </a:r>
            <a:r>
              <a:rPr lang="en-US" altLang="zh-CN" dirty="0"/>
              <a:t>',23)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实际上，创建一个类的过程是分为两步的，一步是创建类的对象，还有一步就是对类进行初始化。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__new__ </a:t>
            </a:r>
            <a:r>
              <a:rPr lang="zh-CN" altLang="en-US" dirty="0"/>
              <a:t>是用来创建类并返回这个类的实例</a:t>
            </a:r>
            <a:r>
              <a:rPr lang="en-US" altLang="zh-CN" dirty="0"/>
              <a:t>, </a:t>
            </a:r>
            <a:r>
              <a:rPr lang="zh-CN" altLang="en-US" dirty="0"/>
              <a:t>而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只是将传入的参数来初始化该实例</a:t>
            </a:r>
            <a:r>
              <a:rPr lang="en-US" altLang="zh-CN" dirty="0"/>
              <a:t>.__new__ </a:t>
            </a:r>
            <a:r>
              <a:rPr lang="zh-CN" altLang="en-US" dirty="0"/>
              <a:t>在创建一个实例的过程中必定会被调用</a:t>
            </a:r>
            <a:r>
              <a:rPr lang="en-US" altLang="zh-CN" dirty="0"/>
              <a:t>,</a:t>
            </a:r>
            <a:r>
              <a:rPr lang="zh-CN" altLang="en-US" dirty="0"/>
              <a:t>但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就不一定，比如通过 </a:t>
            </a:r>
            <a:r>
              <a:rPr lang="en-US" altLang="zh-CN" dirty="0" err="1"/>
              <a:t>pickle.load</a:t>
            </a:r>
            <a:r>
              <a:rPr lang="en-US" altLang="zh-CN" dirty="0"/>
              <a:t> </a:t>
            </a:r>
            <a:r>
              <a:rPr lang="zh-CN" altLang="en-US" dirty="0"/>
              <a:t>的方式反序列化一个实例时就不会调用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def __new__(</a:t>
            </a:r>
            <a:r>
              <a:rPr lang="en-US" altLang="zh-CN" dirty="0" err="1"/>
              <a:t>cls</a:t>
            </a:r>
            <a:r>
              <a:rPr lang="en-US" altLang="zh-CN" dirty="0"/>
              <a:t>) </a:t>
            </a:r>
            <a:r>
              <a:rPr lang="zh-CN" altLang="en-US" dirty="0"/>
              <a:t>是在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init</a:t>
            </a:r>
            <a:r>
              <a:rPr lang="en-US" altLang="zh-CN" dirty="0"/>
              <a:t>__(self) </a:t>
            </a:r>
            <a:r>
              <a:rPr lang="zh-CN" altLang="en-US" dirty="0"/>
              <a:t>方法之前调用的，作用是返回一个实例对象。还有一点需要注意的是：</a:t>
            </a:r>
            <a:r>
              <a:rPr lang="en-US" altLang="zh-CN" dirty="0"/>
              <a:t>__new__ </a:t>
            </a:r>
            <a:r>
              <a:rPr lang="zh-CN" altLang="en-US" dirty="0"/>
              <a:t>方法总是需要返回该类的一个实例，而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不能返回除了 </a:t>
            </a:r>
            <a:r>
              <a:rPr lang="en-US" altLang="zh-CN" dirty="0"/>
              <a:t>None </a:t>
            </a:r>
            <a:r>
              <a:rPr lang="zh-CN" altLang="en-US" dirty="0"/>
              <a:t>的任何值。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具体的示例：                                                                     结果：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147" y="2448081"/>
            <a:ext cx="4162425" cy="4010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2611816"/>
            <a:ext cx="3162300" cy="971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70320" y="4181476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通过打印的结果来看，我们就可以知道一个类创建的过程是怎样的了，先是调用了 </a:t>
            </a:r>
            <a:r>
              <a:rPr lang="en-US" altLang="zh-CN" dirty="0"/>
              <a:t>__new__ </a:t>
            </a:r>
            <a:r>
              <a:rPr lang="zh-CN" altLang="en-US" dirty="0"/>
              <a:t>方法来创建一个对象，把参数传给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方法进行实例化。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三、属性的访问控制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可以通过魔术方法来实现封装。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3" y="2250385"/>
            <a:ext cx="10828792" cy="3170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四、对象的描述器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一般来说，一个描述器是一个有“绑定行为”的对象属性 </a:t>
            </a:r>
            <a:r>
              <a:rPr lang="en-US" altLang="zh-CN" dirty="0"/>
              <a:t>(object attribute)</a:t>
            </a:r>
            <a:r>
              <a:rPr lang="zh-CN" altLang="en-US" dirty="0"/>
              <a:t>，它的访问控制被描述器协议方法重写。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这些方法是 </a:t>
            </a:r>
            <a:r>
              <a:rPr lang="en-US" altLang="zh-CN" dirty="0"/>
              <a:t>__get__(), __set__() , </a:t>
            </a:r>
            <a:r>
              <a:rPr lang="zh-CN" altLang="en-US" dirty="0"/>
              <a:t>和 </a:t>
            </a:r>
            <a:r>
              <a:rPr lang="en-US" altLang="zh-CN" dirty="0"/>
              <a:t>__delete__() </a:t>
            </a:r>
            <a:r>
              <a:rPr lang="zh-CN" altLang="en-US" dirty="0"/>
              <a:t>。有这些方法的对象叫做描述器。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默认对属性的访问控制是从对象的字典里面 </a:t>
            </a:r>
            <a:r>
              <a:rPr lang="en-US" altLang="zh-CN" dirty="0"/>
              <a:t>(__</a:t>
            </a:r>
            <a:r>
              <a:rPr lang="en-US" altLang="zh-CN" dirty="0" err="1"/>
              <a:t>dict</a:t>
            </a:r>
            <a:r>
              <a:rPr lang="en-US" altLang="zh-CN" dirty="0"/>
              <a:t>__) </a:t>
            </a:r>
            <a:r>
              <a:rPr lang="zh-CN" altLang="en-US" dirty="0"/>
              <a:t>中获取 </a:t>
            </a:r>
            <a:r>
              <a:rPr lang="en-US" altLang="zh-CN" dirty="0"/>
              <a:t>(get) , </a:t>
            </a:r>
            <a:r>
              <a:rPr lang="zh-CN" altLang="en-US" dirty="0"/>
              <a:t>设置 </a:t>
            </a:r>
            <a:r>
              <a:rPr lang="en-US" altLang="zh-CN" dirty="0"/>
              <a:t>(set) </a:t>
            </a:r>
            <a:r>
              <a:rPr lang="zh-CN" altLang="en-US" dirty="0"/>
              <a:t>和删除 </a:t>
            </a:r>
            <a:r>
              <a:rPr lang="en-US" altLang="zh-CN" dirty="0"/>
              <a:t>(delete) </a:t>
            </a:r>
            <a:r>
              <a:rPr lang="zh-CN" altLang="en-US" dirty="0"/>
              <a:t>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举例来说， </a:t>
            </a:r>
            <a:r>
              <a:rPr lang="en-US" altLang="zh-CN" dirty="0" err="1"/>
              <a:t>a.x</a:t>
            </a:r>
            <a:r>
              <a:rPr lang="en-US" altLang="zh-CN" dirty="0"/>
              <a:t> </a:t>
            </a:r>
            <a:r>
              <a:rPr lang="zh-CN" altLang="en-US" dirty="0"/>
              <a:t>的查找顺序是</a:t>
            </a:r>
            <a:r>
              <a:rPr lang="en-US" altLang="zh-CN" dirty="0"/>
              <a:t>, a.__</a:t>
            </a:r>
            <a:r>
              <a:rPr lang="en-US" altLang="zh-CN" dirty="0" err="1"/>
              <a:t>dict</a:t>
            </a:r>
            <a:r>
              <a:rPr lang="en-US" altLang="zh-CN" dirty="0"/>
              <a:t>__['x'] , </a:t>
            </a:r>
            <a:r>
              <a:rPr lang="zh-CN" altLang="en-US" dirty="0"/>
              <a:t>然后 </a:t>
            </a:r>
            <a:r>
              <a:rPr lang="en-US" altLang="zh-CN" dirty="0"/>
              <a:t>type(a).__</a:t>
            </a:r>
            <a:r>
              <a:rPr lang="en-US" altLang="zh-CN" dirty="0" err="1"/>
              <a:t>dict</a:t>
            </a:r>
            <a:r>
              <a:rPr lang="en-US" altLang="zh-CN" dirty="0"/>
              <a:t>__['x'] , </a:t>
            </a:r>
            <a:r>
              <a:rPr lang="zh-CN" altLang="en-US" dirty="0"/>
              <a:t>然后找 </a:t>
            </a:r>
            <a:r>
              <a:rPr lang="en-US" altLang="zh-CN" dirty="0"/>
              <a:t>type(a) </a:t>
            </a:r>
            <a:r>
              <a:rPr lang="zh-CN" altLang="en-US" dirty="0"/>
              <a:t>的父类 </a:t>
            </a:r>
            <a:r>
              <a:rPr lang="en-US" altLang="zh-CN" dirty="0"/>
              <a:t>( </a:t>
            </a:r>
            <a:r>
              <a:rPr lang="zh-CN" altLang="en-US" dirty="0"/>
              <a:t>不包括元类 </a:t>
            </a:r>
            <a:r>
              <a:rPr lang="en-US" altLang="zh-CN" dirty="0"/>
              <a:t>(</a:t>
            </a:r>
            <a:r>
              <a:rPr lang="en-US" altLang="zh-CN" dirty="0" err="1"/>
              <a:t>metaclass</a:t>
            </a:r>
            <a:r>
              <a:rPr lang="en-US" altLang="zh-CN" dirty="0"/>
              <a:t>) ).</a:t>
            </a:r>
            <a:r>
              <a:rPr lang="zh-CN" altLang="en-US" dirty="0"/>
              <a:t>如果查找到的值是一个描述器</a:t>
            </a:r>
            <a:r>
              <a:rPr lang="en-US" altLang="zh-CN" dirty="0"/>
              <a:t>, Python </a:t>
            </a:r>
            <a:r>
              <a:rPr lang="zh-CN" altLang="en-US" dirty="0"/>
              <a:t>就会调用描述器的方法来重写默认的控制行为。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这个重写发生在这个查找环节的哪里取决于定义了哪个描述器方法。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在面向对象编程时，如果一个类的属性有相互依赖的关系时，使用描述器来编写代码可以很巧妙的组织逻辑。在 </a:t>
            </a:r>
            <a:r>
              <a:rPr lang="en-US" altLang="zh-CN" dirty="0"/>
              <a:t>Django </a:t>
            </a:r>
            <a:r>
              <a:rPr lang="zh-CN" altLang="en-US" dirty="0"/>
              <a:t>的 </a:t>
            </a:r>
            <a:r>
              <a:rPr lang="en-US" altLang="zh-CN" dirty="0"/>
              <a:t>ORM 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en-US" altLang="zh-CN" dirty="0" err="1"/>
              <a:t>models.Model</a:t>
            </a:r>
            <a:r>
              <a:rPr lang="en-US" altLang="zh-CN" dirty="0"/>
              <a:t> </a:t>
            </a:r>
            <a:r>
              <a:rPr lang="zh-CN" altLang="en-US" dirty="0"/>
              <a:t>中的 </a:t>
            </a:r>
            <a:r>
              <a:rPr lang="en-US" altLang="zh-CN" dirty="0" err="1"/>
              <a:t>InterField</a:t>
            </a:r>
            <a:r>
              <a:rPr lang="en-US" altLang="zh-CN" dirty="0"/>
              <a:t> </a:t>
            </a:r>
            <a:r>
              <a:rPr lang="zh-CN" altLang="en-US" dirty="0"/>
              <a:t>等字段</a:t>
            </a:r>
            <a:r>
              <a:rPr lang="en-US" altLang="zh-CN" dirty="0"/>
              <a:t>, </a:t>
            </a:r>
            <a:r>
              <a:rPr lang="zh-CN" altLang="en-US" dirty="0"/>
              <a:t>就是通过描述器来实现功能的。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046" y="1576713"/>
            <a:ext cx="7590157" cy="4537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22412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我们先看下下面的例子：                                                           输出结果：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440" y="1452189"/>
            <a:ext cx="5377766" cy="50867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685" y="1452189"/>
            <a:ext cx="2047875" cy="3600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89520" y="5349240"/>
            <a:ext cx="423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通过这个例子，可以很好的观察到 </a:t>
            </a:r>
            <a:r>
              <a:rPr lang="en-US" altLang="zh-CN" dirty="0"/>
              <a:t>__get__() </a:t>
            </a:r>
            <a:r>
              <a:rPr lang="zh-CN" altLang="en-US" dirty="0"/>
              <a:t>和 </a:t>
            </a:r>
            <a:r>
              <a:rPr lang="en-US" altLang="zh-CN" dirty="0"/>
              <a:t>__set__() </a:t>
            </a:r>
            <a:r>
              <a:rPr lang="zh-CN" altLang="en-US" dirty="0"/>
              <a:t>这些方法的调用。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五、自定义容器（</a:t>
            </a:r>
            <a:r>
              <a:rPr lang="en-US" altLang="zh-CN" dirty="0"/>
              <a:t>Container</a:t>
            </a:r>
            <a:r>
              <a:rPr lang="zh-CN" altLang="en-US" dirty="0"/>
              <a:t>）</a:t>
            </a:r>
            <a:endParaRPr lang="en-US" altLang="zh-CN" sz="1050" dirty="0"/>
          </a:p>
          <a:p>
            <a:endParaRPr lang="en-US" altLang="zh-CN" dirty="0"/>
          </a:p>
          <a:p>
            <a:r>
              <a:rPr lang="zh-CN" altLang="en-US" dirty="0"/>
              <a:t>       常见的容器类型有</a:t>
            </a:r>
            <a:r>
              <a:rPr lang="en-US" altLang="zh-CN" dirty="0"/>
              <a:t>: </a:t>
            </a:r>
            <a:r>
              <a:rPr lang="en-US" altLang="zh-CN" dirty="0" err="1"/>
              <a:t>dict</a:t>
            </a:r>
            <a:r>
              <a:rPr lang="en-US" altLang="zh-CN" dirty="0"/>
              <a:t>, tuple, list, string</a:t>
            </a:r>
            <a:r>
              <a:rPr lang="zh-CN" altLang="en-US" dirty="0"/>
              <a:t>。其中 </a:t>
            </a:r>
            <a:r>
              <a:rPr lang="en-US" altLang="zh-CN" dirty="0"/>
              <a:t>tuple, string </a:t>
            </a:r>
            <a:r>
              <a:rPr lang="zh-CN" altLang="en-US" dirty="0"/>
              <a:t>是不可变容器，</a:t>
            </a:r>
            <a:r>
              <a:rPr lang="en-US" altLang="zh-CN" dirty="0" err="1"/>
              <a:t>dict</a:t>
            </a:r>
            <a:r>
              <a:rPr lang="en-US" altLang="zh-CN" dirty="0"/>
              <a:t>, list </a:t>
            </a:r>
            <a:r>
              <a:rPr lang="zh-CN" altLang="en-US" dirty="0"/>
              <a:t>是可变容器。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可变容器和不可变容器的区别在于，不可变容器一旦赋值后，不可对其中的某个元素进行修改。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自定义容器：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6" y="2873191"/>
            <a:ext cx="8990417" cy="3665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六、运算符相关的魔术方法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、比较运算符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7" y="1999532"/>
            <a:ext cx="10612331" cy="4753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  <a:endParaRPr lang="en-US" altLang="zh-CN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、算术运算符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62" y="1335642"/>
            <a:ext cx="8634981" cy="5103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枚举类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一、枚举类的使用</a:t>
            </a:r>
            <a:endParaRPr lang="en-US" altLang="zh-CN" b="1" dirty="0"/>
          </a:p>
          <a:p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Python </a:t>
            </a:r>
            <a:r>
              <a:rPr lang="zh-CN" altLang="en-US" dirty="0"/>
              <a:t>提供了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类来定义一个枚举类，如下面例子：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enum</a:t>
            </a:r>
            <a:r>
              <a:rPr lang="en-US" altLang="zh-CN" dirty="0"/>
              <a:t> import </a:t>
            </a:r>
            <a:r>
              <a:rPr lang="en-US" altLang="zh-CN" dirty="0" err="1"/>
              <a:t>Enum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Month = </a:t>
            </a:r>
            <a:r>
              <a:rPr lang="en-US" altLang="zh-CN" dirty="0" err="1"/>
              <a:t>Enum</a:t>
            </a:r>
            <a:r>
              <a:rPr lang="en-US" altLang="zh-CN" dirty="0"/>
              <a:t>('Month', ('Jan', 'Feb', 'Mar', 'Apr', 'May', 'Jun', 'Jul', 'Aug', 'Sep', 'Oct', 'Nov', 'Dec'))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遍历枚举类型</a:t>
            </a:r>
            <a:endParaRPr lang="zh-CN" altLang="en-US" dirty="0"/>
          </a:p>
          <a:p>
            <a:r>
              <a:rPr lang="en-US" altLang="zh-CN" dirty="0"/>
              <a:t>for name, member in </a:t>
            </a:r>
            <a:r>
              <a:rPr lang="en-US" altLang="zh-CN" dirty="0" err="1"/>
              <a:t>Month.__members__.items</a:t>
            </a:r>
            <a:r>
              <a:rPr lang="en-US" altLang="zh-CN" dirty="0"/>
              <a:t>():</a:t>
            </a:r>
            <a:endParaRPr lang="en-US" altLang="zh-CN" dirty="0"/>
          </a:p>
          <a:p>
            <a:r>
              <a:rPr lang="en-US" altLang="zh-CN" dirty="0"/>
              <a:t>    print(name, '---------', member, '----------', </a:t>
            </a:r>
            <a:r>
              <a:rPr lang="en-US" altLang="zh-CN" dirty="0" err="1"/>
              <a:t>member.value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直接引用一个常量</a:t>
            </a:r>
            <a:endParaRPr lang="zh-CN" altLang="en-US" dirty="0"/>
          </a:p>
          <a:p>
            <a:r>
              <a:rPr lang="en-US" altLang="zh-CN" dirty="0"/>
              <a:t>print('\n', </a:t>
            </a:r>
            <a:r>
              <a:rPr lang="en-US" altLang="zh-CN" dirty="0" err="1"/>
              <a:t>Month.Jan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5491" y="966311"/>
            <a:ext cx="1025754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输出的结果如下：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上面的代码，我们创建了一个有关月份的枚举类型 </a:t>
            </a:r>
            <a:r>
              <a:rPr lang="en-US" altLang="zh-CN" dirty="0"/>
              <a:t>Month </a:t>
            </a:r>
            <a:r>
              <a:rPr lang="zh-CN" altLang="en-US" dirty="0"/>
              <a:t>，第一个参数 </a:t>
            </a:r>
            <a:r>
              <a:rPr lang="en-US" altLang="zh-CN" dirty="0"/>
              <a:t>Month </a:t>
            </a:r>
            <a:r>
              <a:rPr lang="zh-CN" altLang="en-US" dirty="0"/>
              <a:t>表示的是该枚举类的类名，第二个 </a:t>
            </a:r>
            <a:r>
              <a:rPr lang="en-US" altLang="zh-CN" dirty="0"/>
              <a:t>tuple </a:t>
            </a:r>
            <a:r>
              <a:rPr lang="zh-CN" altLang="en-US" dirty="0"/>
              <a:t>参数，表示的是枚举类的值；枚举类通过 </a:t>
            </a:r>
            <a:r>
              <a:rPr lang="en-US" altLang="zh-CN" dirty="0"/>
              <a:t>__members__ </a:t>
            </a:r>
            <a:r>
              <a:rPr lang="zh-CN" altLang="en-US" dirty="0"/>
              <a:t>遍历它的所有成员的方法。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注意的一点是 ， </a:t>
            </a:r>
            <a:r>
              <a:rPr lang="en-US" altLang="zh-CN" dirty="0" err="1"/>
              <a:t>member.value</a:t>
            </a:r>
            <a:r>
              <a:rPr lang="en-US" altLang="zh-CN" dirty="0"/>
              <a:t> </a:t>
            </a:r>
            <a:r>
              <a:rPr lang="zh-CN" altLang="en-US" dirty="0"/>
              <a:t>是自动赋给成员的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类型的常量，默认是从 </a:t>
            </a:r>
            <a:r>
              <a:rPr lang="en-US" altLang="zh-CN" dirty="0"/>
              <a:t>1 </a:t>
            </a:r>
            <a:r>
              <a:rPr lang="zh-CN" altLang="en-US" dirty="0"/>
              <a:t>开始的。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  而且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的成员均为单例（</a:t>
            </a:r>
            <a:r>
              <a:rPr lang="en-US" altLang="zh-CN" dirty="0"/>
              <a:t>Singleton</a:t>
            </a:r>
            <a:r>
              <a:rPr lang="zh-CN" altLang="en-US" dirty="0"/>
              <a:t>），并且不可实例化，不可更改。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688" y="1400661"/>
            <a:ext cx="996315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二、</a:t>
            </a:r>
            <a:r>
              <a:rPr lang="en-US" altLang="zh-CN" b="1" dirty="0" err="1"/>
              <a:t>Enum</a:t>
            </a:r>
            <a:r>
              <a:rPr lang="en-US" altLang="zh-CN" b="1" dirty="0"/>
              <a:t> </a:t>
            </a:r>
            <a:r>
              <a:rPr lang="zh-CN" altLang="en-US" b="1" dirty="0"/>
              <a:t>的源码</a:t>
            </a:r>
            <a:endParaRPr lang="en-US" altLang="zh-CN" b="1" dirty="0"/>
          </a:p>
          <a:p>
            <a:endParaRPr lang="zh-CN" altLang="en-US" dirty="0"/>
          </a:p>
          <a:p>
            <a:r>
              <a:rPr lang="en-US" altLang="zh-CN" dirty="0"/>
              <a:t>    Enum </a:t>
            </a:r>
            <a:r>
              <a:rPr lang="zh-CN" altLang="en-US" dirty="0"/>
              <a:t>在模块 </a:t>
            </a:r>
            <a:r>
              <a:rPr lang="en-US" altLang="zh-CN" dirty="0"/>
              <a:t>enum.py </a:t>
            </a:r>
            <a:r>
              <a:rPr lang="zh-CN" altLang="en-US" dirty="0"/>
              <a:t>中，下面是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类的片段：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可以看到，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Enum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是继承元类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EnumMeta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的，</a:t>
            </a:r>
            <a:r>
              <a:rPr lang="zh-CN" altLang="en-US" dirty="0"/>
              <a:t>再看看 </a:t>
            </a:r>
            <a:r>
              <a:rPr lang="en-US" altLang="zh-CN" dirty="0" err="1"/>
              <a:t>EnumMeta</a:t>
            </a:r>
            <a:r>
              <a:rPr lang="en-US" altLang="zh-CN" dirty="0"/>
              <a:t> </a:t>
            </a:r>
            <a:r>
              <a:rPr lang="zh-CN" altLang="en-US" dirty="0"/>
              <a:t>的相关片段：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首先 </a:t>
            </a:r>
            <a:r>
              <a:rPr lang="en-US" altLang="zh-CN" dirty="0"/>
              <a:t>__members__ </a:t>
            </a:r>
            <a:r>
              <a:rPr lang="zh-CN" altLang="en-US" dirty="0"/>
              <a:t>方法返回的是一个包含一个 </a:t>
            </a:r>
            <a:r>
              <a:rPr lang="en-US" altLang="zh-CN" dirty="0" err="1"/>
              <a:t>Dict</a:t>
            </a:r>
            <a:r>
              <a:rPr lang="en-US" altLang="zh-CN" dirty="0"/>
              <a:t> </a:t>
            </a:r>
            <a:r>
              <a:rPr lang="zh-CN" altLang="en-US" dirty="0"/>
              <a:t>既 </a:t>
            </a:r>
            <a:r>
              <a:rPr lang="en-US" altLang="zh-CN" dirty="0"/>
              <a:t>Map </a:t>
            </a:r>
            <a:r>
              <a:rPr lang="zh-CN" altLang="en-US" dirty="0"/>
              <a:t>的 </a:t>
            </a:r>
            <a:r>
              <a:rPr lang="en-US" altLang="zh-CN" dirty="0" err="1"/>
              <a:t>MappingProxyType</a:t>
            </a:r>
            <a:r>
              <a:rPr lang="zh-CN" altLang="en-US" dirty="0"/>
              <a:t>，并且通过 </a:t>
            </a:r>
            <a:r>
              <a:rPr lang="en-US" altLang="zh-CN" dirty="0"/>
              <a:t>@property </a:t>
            </a:r>
            <a:r>
              <a:rPr lang="zh-CN" altLang="en-US" dirty="0"/>
              <a:t>将方法 </a:t>
            </a:r>
            <a:r>
              <a:rPr lang="en-US" altLang="zh-CN" dirty="0"/>
              <a:t>__members__(</a:t>
            </a:r>
            <a:r>
              <a:rPr lang="en-US" altLang="zh-CN" dirty="0" err="1"/>
              <a:t>cls</a:t>
            </a:r>
            <a:r>
              <a:rPr lang="en-US" altLang="zh-CN" dirty="0"/>
              <a:t>) </a:t>
            </a:r>
            <a:r>
              <a:rPr lang="zh-CN" altLang="en-US" dirty="0"/>
              <a:t>的访问方式改变为了变量的的形式，那么就可以直接通过 </a:t>
            </a:r>
            <a:r>
              <a:rPr lang="en-US" altLang="zh-CN" dirty="0"/>
              <a:t>__members__ </a:t>
            </a:r>
            <a:r>
              <a:rPr lang="zh-CN" altLang="en-US" dirty="0"/>
              <a:t>来进行访问了。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307" y="1922911"/>
            <a:ext cx="5581650" cy="1228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259" y="3554157"/>
            <a:ext cx="6987481" cy="2012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三、自定义类型的枚举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我们可以使用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派生出自定义类，修改上述例子：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dirty="0"/>
              <a:t>  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720" y="1954440"/>
            <a:ext cx="6237922" cy="4303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6361" y="151411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输出的结果如下：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通过上面的例子，可以知道枚举模块定义了具有迭代 </a:t>
            </a:r>
            <a:r>
              <a:rPr lang="en-US" altLang="zh-CN" dirty="0"/>
              <a:t>(</a:t>
            </a:r>
            <a:r>
              <a:rPr lang="en-US" altLang="zh-CN" dirty="0" err="1"/>
              <a:t>interator</a:t>
            </a:r>
            <a:r>
              <a:rPr lang="en-US" altLang="zh-CN" dirty="0"/>
              <a:t>) </a:t>
            </a:r>
            <a:r>
              <a:rPr lang="zh-CN" altLang="en-US" dirty="0"/>
              <a:t>和比较</a:t>
            </a:r>
            <a:r>
              <a:rPr lang="en-US" altLang="zh-CN" dirty="0"/>
              <a:t>(comparison) </a:t>
            </a:r>
            <a:r>
              <a:rPr lang="zh-CN" altLang="en-US" dirty="0"/>
              <a:t>功能的枚举类型。 它可以用来为值创建明确定义的符号，而不是使用具体的整数或字符串。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1" y="1995287"/>
            <a:ext cx="10145541" cy="286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476" y="1561753"/>
            <a:ext cx="6095046" cy="4551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四、枚举的比较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因为枚举成员不是有序的，所以它们只支持通过标识</a:t>
            </a:r>
            <a:r>
              <a:rPr lang="en-US" altLang="zh-CN" dirty="0"/>
              <a:t>(identity) </a:t>
            </a:r>
            <a:r>
              <a:rPr lang="zh-CN" altLang="en-US" dirty="0"/>
              <a:t>和相等性 </a:t>
            </a:r>
            <a:r>
              <a:rPr lang="en-US" altLang="zh-CN" dirty="0"/>
              <a:t>(equality) </a:t>
            </a:r>
            <a:r>
              <a:rPr lang="zh-CN" altLang="en-US" dirty="0"/>
              <a:t>进行比较。下面来看看 </a:t>
            </a:r>
            <a:r>
              <a:rPr lang="en-US" altLang="zh-CN" dirty="0"/>
              <a:t>== </a:t>
            </a:r>
            <a:r>
              <a:rPr lang="zh-CN" altLang="en-US" dirty="0"/>
              <a:t>和 </a:t>
            </a:r>
            <a:r>
              <a:rPr lang="en-US" altLang="zh-CN" dirty="0"/>
              <a:t>is </a:t>
            </a:r>
            <a:r>
              <a:rPr lang="zh-CN" altLang="en-US" dirty="0"/>
              <a:t>的使用：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234" y="2425164"/>
            <a:ext cx="5403532" cy="4037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2169"/>
            <a:ext cx="1025754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输出的结果：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False True</a:t>
            </a:r>
            <a:endParaRPr lang="en-US" altLang="zh-CN" dirty="0"/>
          </a:p>
          <a:p>
            <a:r>
              <a:rPr lang="en-US" altLang="zh-CN" dirty="0"/>
              <a:t>False True</a:t>
            </a:r>
            <a:endParaRPr lang="en-US" altLang="zh-CN" dirty="0"/>
          </a:p>
          <a:p>
            <a:r>
              <a:rPr lang="en-US" altLang="zh-CN" dirty="0"/>
              <a:t>Error : '&lt;' not supported between instances of 'User' and 'User‘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可以看到最后的输出结果，报了个异常，那是因为大于和小于比较运算符引发 </a:t>
            </a:r>
            <a:r>
              <a:rPr lang="en-US" altLang="zh-CN" dirty="0" err="1"/>
              <a:t>TypeError</a:t>
            </a:r>
            <a:r>
              <a:rPr lang="en-US" altLang="zh-CN" dirty="0"/>
              <a:t> </a:t>
            </a:r>
            <a:r>
              <a:rPr lang="zh-CN" altLang="en-US" dirty="0"/>
              <a:t>异常。也就是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类的枚举是不支持大小运算符的比较的。</a:t>
            </a:r>
            <a:endParaRPr lang="zh-CN" altLang="en-US" dirty="0"/>
          </a:p>
          <a:p>
            <a:r>
              <a:rPr lang="zh-CN" altLang="en-US" dirty="0"/>
              <a:t>    </a:t>
            </a:r>
            <a:endParaRPr lang="zh-CN" altLang="en-US" dirty="0"/>
          </a:p>
          <a:p>
            <a:r>
              <a:rPr lang="zh-CN" altLang="en-US" dirty="0"/>
              <a:t>       下面讲一个使用 </a:t>
            </a:r>
            <a:r>
              <a:rPr lang="en-US" altLang="zh-CN" dirty="0" err="1"/>
              <a:t>IntEnum</a:t>
            </a:r>
            <a:r>
              <a:rPr lang="en-US" altLang="zh-CN" dirty="0"/>
              <a:t> </a:t>
            </a:r>
            <a:r>
              <a:rPr lang="zh-CN" altLang="en-US" dirty="0"/>
              <a:t>类进行枚举，支持比较功能的例子。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    </a:t>
            </a:r>
            <a:r>
              <a:rPr lang="zh-CN" altLang="en-US" dirty="0"/>
              <a:t>输出</a:t>
            </a:r>
            <a:r>
              <a:rPr lang="en-US" altLang="zh-CN" dirty="0"/>
              <a:t>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240" y="3824741"/>
            <a:ext cx="3779753" cy="25760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651" y="4477022"/>
            <a:ext cx="2095500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 类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Python </a:t>
            </a:r>
            <a:r>
              <a:rPr lang="zh-CN" altLang="en-US" b="1" dirty="0"/>
              <a:t>中类也是对象</a:t>
            </a:r>
            <a:endParaRPr lang="zh-CN" altLang="en-US" b="1" dirty="0"/>
          </a:p>
          <a:p>
            <a:endParaRPr lang="en-US" altLang="zh-CN" dirty="0"/>
          </a:p>
          <a:p>
            <a:r>
              <a:rPr lang="zh-CN" altLang="en-US" dirty="0"/>
              <a:t>      类是一组用来描述如何生成一个对象的代码段。在 </a:t>
            </a:r>
            <a:r>
              <a:rPr lang="en-US" altLang="zh-CN" dirty="0"/>
              <a:t>Python </a:t>
            </a:r>
            <a:r>
              <a:rPr lang="zh-CN" altLang="en-US" dirty="0"/>
              <a:t>中，可以把类理解成也是一种对象。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b="1" dirty="0"/>
              <a:t>例子如下：</a:t>
            </a:r>
            <a:endParaRPr lang="en-US" altLang="zh-CN" b="1" dirty="0"/>
          </a:p>
          <a:p>
            <a:endParaRPr lang="zh-CN" altLang="en-US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ObjectCreator</a:t>
            </a:r>
            <a:r>
              <a:rPr lang="en-US" altLang="zh-CN" dirty="0"/>
              <a:t>(object):</a:t>
            </a:r>
            <a:endParaRPr lang="en-US" altLang="zh-CN" dirty="0"/>
          </a:p>
          <a:p>
            <a:r>
              <a:rPr lang="en-US" altLang="zh-CN" dirty="0"/>
              <a:t>    pass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mObject</a:t>
            </a:r>
            <a:r>
              <a:rPr lang="en-US" altLang="zh-CN" dirty="0"/>
              <a:t> = </a:t>
            </a:r>
            <a:r>
              <a:rPr lang="en-US" altLang="zh-CN" dirty="0" err="1"/>
              <a:t>ObjectCreator</a:t>
            </a:r>
            <a:r>
              <a:rPr lang="en-US" altLang="zh-CN" dirty="0"/>
              <a:t>()</a:t>
            </a:r>
            <a:endParaRPr lang="en-US" altLang="zh-CN" dirty="0"/>
          </a:p>
          <a:p>
            <a:r>
              <a:rPr lang="en-US" altLang="zh-CN" dirty="0"/>
              <a:t>print(</a:t>
            </a:r>
            <a:r>
              <a:rPr lang="en-US" altLang="zh-CN" dirty="0" err="1"/>
              <a:t>mObject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输出结果：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&lt;__main__.</a:t>
            </a:r>
            <a:r>
              <a:rPr lang="en-US" altLang="zh-CN" dirty="0" err="1"/>
              <a:t>ObjectCreator</a:t>
            </a:r>
            <a:r>
              <a:rPr lang="en-US" altLang="zh-CN" dirty="0"/>
              <a:t> object at 0x00000000023EE048&gt;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31781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二、使用 </a:t>
            </a:r>
            <a:r>
              <a:rPr lang="en-US" altLang="zh-CN" b="1" dirty="0"/>
              <a:t>type() </a:t>
            </a:r>
            <a:r>
              <a:rPr lang="zh-CN" altLang="en-US" b="1" dirty="0"/>
              <a:t>动态创建类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  因为类也是对象，所以我们可以在程序运行的时候创建类。</a:t>
            </a:r>
            <a:r>
              <a:rPr lang="en-US" altLang="zh-CN" dirty="0"/>
              <a:t>Python </a:t>
            </a:r>
            <a:r>
              <a:rPr lang="zh-CN" altLang="en-US" dirty="0"/>
              <a:t>是动态语言。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         type() </a:t>
            </a:r>
            <a:r>
              <a:rPr lang="zh-CN" altLang="en-US" dirty="0"/>
              <a:t>函数可以查看一个类型或变量的类型。</a:t>
            </a:r>
            <a:endParaRPr lang="zh-CN" altLang="en-US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r>
              <a:rPr lang="zh-CN" altLang="en-US" b="1" dirty="0"/>
              <a:t>例子如下：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  首先我们新建一个 </a:t>
            </a:r>
            <a:r>
              <a:rPr lang="en-US" altLang="zh-CN" dirty="0"/>
              <a:t>hello.py </a:t>
            </a:r>
            <a:r>
              <a:rPr lang="zh-CN" altLang="en-US" dirty="0"/>
              <a:t>的模块，然后定义一个 </a:t>
            </a:r>
            <a:r>
              <a:rPr lang="en-US" altLang="zh-CN" dirty="0"/>
              <a:t>Hello </a:t>
            </a:r>
            <a:r>
              <a:rPr lang="zh-CN" altLang="en-US" dirty="0"/>
              <a:t>的 </a:t>
            </a:r>
            <a:r>
              <a:rPr lang="en-US" altLang="zh-CN" dirty="0"/>
              <a:t>class </a:t>
            </a:r>
            <a:r>
              <a:rPr lang="zh-CN" altLang="en-US" dirty="0"/>
              <a:t>，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 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然后在另一个模块中引用 </a:t>
            </a:r>
            <a:r>
              <a:rPr lang="en-US" altLang="zh-CN" dirty="0"/>
              <a:t>hello </a:t>
            </a:r>
            <a:r>
              <a:rPr lang="zh-CN" altLang="en-US" dirty="0"/>
              <a:t>模块，并输出相应的信息。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0750" y="3995473"/>
            <a:ext cx="447675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输出结果：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4948" y="1343025"/>
            <a:ext cx="5219700" cy="2085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4610100"/>
            <a:ext cx="4343400" cy="98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66311"/>
            <a:ext cx="10257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type() </a:t>
            </a:r>
            <a:r>
              <a:rPr lang="zh-CN" altLang="en-US" dirty="0"/>
              <a:t>函数不仅可以返回一个对象的类型，也可以创建出新的类型。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通过 </a:t>
            </a:r>
            <a:r>
              <a:rPr lang="en-US" altLang="zh-CN" dirty="0"/>
              <a:t>type() </a:t>
            </a:r>
            <a:r>
              <a:rPr lang="zh-CN" altLang="en-US" dirty="0"/>
              <a:t>函数创建出上面例子中的 </a:t>
            </a:r>
            <a:r>
              <a:rPr lang="en-US" altLang="zh-CN" dirty="0"/>
              <a:t>Hello </a:t>
            </a:r>
            <a:r>
              <a:rPr lang="zh-CN" altLang="en-US" dirty="0"/>
              <a:t>类：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0908" y="2133742"/>
            <a:ext cx="5657850" cy="4038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17" y="3595550"/>
            <a:ext cx="2771775" cy="885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29317" y="28663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输出结果：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729297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三、什么是元类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元类就是用来创建类的。也可以换个理解方式就是：元类就是类的类。通过上面 </a:t>
            </a:r>
            <a:r>
              <a:rPr lang="en-US" altLang="zh-CN" dirty="0"/>
              <a:t>type( ) </a:t>
            </a:r>
            <a:r>
              <a:rPr lang="zh-CN" altLang="en-US" dirty="0"/>
              <a:t>函数的介绍，我们知道可以通过 </a:t>
            </a:r>
            <a:r>
              <a:rPr lang="en-US" altLang="zh-CN" dirty="0"/>
              <a:t>type() </a:t>
            </a:r>
            <a:r>
              <a:rPr lang="zh-CN" altLang="en-US" dirty="0"/>
              <a:t>函数创建类：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实际上 </a:t>
            </a:r>
            <a:r>
              <a:rPr lang="en-US" altLang="zh-CN" dirty="0"/>
              <a:t>type() </a:t>
            </a:r>
            <a:r>
              <a:rPr lang="zh-CN" altLang="en-US" dirty="0"/>
              <a:t>函数是一个元类。</a:t>
            </a:r>
            <a:r>
              <a:rPr lang="en-US" altLang="zh-CN" dirty="0"/>
              <a:t>type() </a:t>
            </a:r>
            <a:r>
              <a:rPr lang="zh-CN" altLang="en-US" dirty="0"/>
              <a:t>就是 </a:t>
            </a:r>
            <a:r>
              <a:rPr lang="en-US" altLang="zh-CN" dirty="0"/>
              <a:t>Python </a:t>
            </a:r>
            <a:r>
              <a:rPr lang="zh-CN" altLang="en-US" dirty="0"/>
              <a:t>在背后用来创建所有类的元类。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002" y="3352800"/>
            <a:ext cx="5067300" cy="4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四、自定义元类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dirty="0" err="1"/>
              <a:t>metaclass</a:t>
            </a:r>
            <a:r>
              <a:rPr lang="zh-CN" altLang="en-US" dirty="0"/>
              <a:t>，直译为元类。先定义</a:t>
            </a:r>
            <a:r>
              <a:rPr lang="en-US" altLang="zh-CN" dirty="0" err="1"/>
              <a:t>metaclass</a:t>
            </a:r>
            <a:r>
              <a:rPr lang="zh-CN" altLang="en-US" dirty="0"/>
              <a:t>，就可以创建类，最后创建实例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Python </a:t>
            </a:r>
            <a:r>
              <a:rPr lang="zh-CN" altLang="en-US" dirty="0"/>
              <a:t>会在类的定义中寻找 </a:t>
            </a:r>
            <a:r>
              <a:rPr lang="en-US" altLang="zh-CN" dirty="0"/>
              <a:t>__</a:t>
            </a:r>
            <a:r>
              <a:rPr lang="en-US" altLang="zh-CN" dirty="0" err="1"/>
              <a:t>metaclass</a:t>
            </a:r>
            <a:r>
              <a:rPr lang="en-US" altLang="zh-CN" dirty="0"/>
              <a:t>__ </a:t>
            </a:r>
            <a:r>
              <a:rPr lang="zh-CN" altLang="en-US" dirty="0"/>
              <a:t>属性，如果找到了，</a:t>
            </a:r>
            <a:r>
              <a:rPr lang="en-US" altLang="zh-CN" dirty="0"/>
              <a:t>Python </a:t>
            </a:r>
            <a:r>
              <a:rPr lang="zh-CN" altLang="en-US" dirty="0"/>
              <a:t>就会用它来创建类 </a:t>
            </a:r>
            <a:r>
              <a:rPr lang="en-US" altLang="zh-CN" dirty="0" err="1"/>
              <a:t>MyObject</a:t>
            </a:r>
            <a:r>
              <a:rPr lang="zh-CN" altLang="en-US" dirty="0"/>
              <a:t>，如果没有找到，就会用内建的 </a:t>
            </a:r>
            <a:r>
              <a:rPr lang="en-US" altLang="zh-CN" dirty="0"/>
              <a:t>type </a:t>
            </a:r>
            <a:r>
              <a:rPr lang="zh-CN" altLang="en-US" dirty="0"/>
              <a:t>函数来创建这个类。流程图如下：</a:t>
            </a:r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43" y="3042248"/>
            <a:ext cx="6830378" cy="3562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59" y="1119697"/>
            <a:ext cx="105155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五、使用元类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元类的主要用途是创建 </a:t>
            </a:r>
            <a:r>
              <a:rPr lang="en-US" altLang="zh-CN" dirty="0"/>
              <a:t>API</a:t>
            </a:r>
            <a:r>
              <a:rPr lang="zh-CN" altLang="en-US" dirty="0"/>
              <a:t>。一个典型的例子是 </a:t>
            </a:r>
            <a:r>
              <a:rPr lang="en-US" altLang="zh-CN" dirty="0"/>
              <a:t>Django ORM</a:t>
            </a:r>
            <a:r>
              <a:rPr lang="zh-CN" altLang="en-US" dirty="0"/>
              <a:t>。它允许你像这样定义：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class Person(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  <a:endParaRPr lang="en-US" altLang="zh-CN" dirty="0"/>
          </a:p>
          <a:p>
            <a:r>
              <a:rPr lang="en-US" altLang="zh-CN" dirty="0"/>
              <a:t>    name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=30)</a:t>
            </a:r>
            <a:endParaRPr lang="en-US" altLang="zh-CN" dirty="0"/>
          </a:p>
          <a:p>
            <a:r>
              <a:rPr lang="en-US" altLang="zh-CN" dirty="0"/>
              <a:t>    age = </a:t>
            </a:r>
            <a:r>
              <a:rPr lang="en-US" altLang="zh-CN" dirty="0" err="1"/>
              <a:t>models.IntegerField</a:t>
            </a:r>
            <a:r>
              <a:rPr lang="en-US" altLang="zh-CN" dirty="0"/>
              <a:t>()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但是如果你这样做的话：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guy  = Person(name='bob', age='35')</a:t>
            </a:r>
            <a:endParaRPr lang="en-US" altLang="zh-CN" dirty="0"/>
          </a:p>
          <a:p>
            <a:r>
              <a:rPr lang="en-US" altLang="zh-CN" dirty="0"/>
              <a:t>print </a:t>
            </a:r>
            <a:r>
              <a:rPr lang="en-US" altLang="zh-CN" dirty="0" err="1"/>
              <a:t>guy.age</a:t>
            </a:r>
            <a:r>
              <a:rPr lang="en-US" altLang="zh-CN" dirty="0"/>
              <a:t>  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这并不会返回一个 IntegerField 对象，而是会返回一个 int，甚至可以直接从数据库中取出数据。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这是有可能的，因为 models.Model 定义了 </a:t>
            </a:r>
            <a:r>
              <a:rPr lang="zh-CN" altLang="zh-CN" dirty="0">
                <a:solidFill>
                  <a:srgbClr val="24292E"/>
                </a:solidFill>
                <a:latin typeface="Arial" panose="020B0604020202090204" pitchFamily="34" charset="0"/>
              </a:rPr>
              <a:t>__metaclass__ ，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并且使用了一些魔法能够将你刚刚定义的简单的Person类转变成对数据库的一个复杂 hook。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2487" y="1554163"/>
            <a:ext cx="7531331" cy="4633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线程与进程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线程与进程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线程与进程是操作系统里面的术语，简单来讲，每一个应用程序都有一个自己的进程。操作系统会为这些进程分配一些执行资源，例如内存空间等。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在一个进程内部，要同时干多件事，就需要同时运行多个“子任务”，我们把进程内的这些“子任务”称为线程（</a:t>
            </a:r>
            <a:r>
              <a:rPr lang="en-US" altLang="zh-CN" dirty="0"/>
              <a:t>Thread</a:t>
            </a:r>
            <a:r>
              <a:rPr lang="zh-CN" altLang="en-US" dirty="0"/>
              <a:t>）。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 由于每个进程至少要干一件事，所以，一个进程至少有一个线程。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那么在 </a:t>
            </a:r>
            <a:r>
              <a:rPr lang="en-US" altLang="zh-CN" dirty="0"/>
              <a:t>Python </a:t>
            </a:r>
            <a:r>
              <a:rPr lang="zh-CN" altLang="en-US" dirty="0"/>
              <a:t>中我们要同时执行多个任务怎么办？</a:t>
            </a:r>
            <a:endParaRPr lang="zh-CN" altLang="en-US" dirty="0"/>
          </a:p>
          <a:p>
            <a:endParaRPr lang="zh-CN" altLang="en-US" b="1" dirty="0"/>
          </a:p>
          <a:p>
            <a:r>
              <a:rPr lang="zh-CN" altLang="en-US" b="1" dirty="0"/>
              <a:t>多任务的实现有</a:t>
            </a:r>
            <a:r>
              <a:rPr lang="en-US" altLang="zh-CN" b="1" dirty="0"/>
              <a:t>3</a:t>
            </a:r>
            <a:r>
              <a:rPr lang="zh-CN" altLang="en-US" b="1" dirty="0"/>
              <a:t>种方式：</a:t>
            </a:r>
            <a:endParaRPr lang="zh-CN" altLang="en-US" b="1" dirty="0"/>
          </a:p>
          <a:p>
            <a:endParaRPr lang="zh-CN" altLang="en-US" dirty="0"/>
          </a:p>
          <a:p>
            <a:r>
              <a:rPr lang="zh-CN" altLang="en-US" dirty="0"/>
              <a:t>多进程模式；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多线程模式；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多进程</a:t>
            </a:r>
            <a:r>
              <a:rPr lang="en-US" altLang="zh-CN" dirty="0"/>
              <a:t>+</a:t>
            </a:r>
            <a:r>
              <a:rPr lang="zh-CN" altLang="en-US" dirty="0"/>
              <a:t>多线程模式。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14355" y="1376454"/>
            <a:ext cx="10257544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线程的状态大概如下：</a:t>
            </a:r>
            <a:endParaRPr lang="zh-CN" altLang="en-US" b="1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New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创建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Runnable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就绪。等待调度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Running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Blocked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阻塞。阻塞可能在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Wait Locked Sleeping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Dead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消亡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线程有着不同的状态，也有不同的类型。大致可分为：</a:t>
            </a:r>
            <a:endParaRPr lang="zh-CN" altLang="en-US" b="1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主线程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子线程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守护线程（后台线程）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前台线程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线程的创建</a:t>
            </a:r>
            <a:endParaRPr lang="zh-CN" altLang="en-US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提供两个模块进行多线程的操作，分别是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。前者是比较低级的模块，用于更底层的操作，一般应用级别的开发不常用。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因此，我们使用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来举个例子：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349855"/>
            <a:ext cx="4322082" cy="4189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 main threading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End Main threading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4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线程合并（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join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方法）</a:t>
            </a:r>
            <a:endParaRPr lang="zh-CN" altLang="en-US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从上面的示例打印出来的结果来看，主线程结束后，子线程还在运行。那么我们需要主线程要等待子线程运行完后，再退出，要怎么办呢？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这时候，就需要用到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方法了。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在上面的例子，新增一段代码，具体如图：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057400"/>
            <a:ext cx="4542841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从打印的结果，可以清楚看到，相比上面示例打印出来的结果，主线程是在等待子线程运行结束后才结束的。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 main threading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0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1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3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End Main threading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线程同步与互斥锁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使用线程加载获取数据，通常都会造成数据不同步的情况。当然，这时候我们可以给资源进行加锁，也就是访问资源的线程需要获得锁才能访问。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其中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模块给我们提供了一个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功能。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lock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threading.Lock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在线程中获取锁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lock.acquire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释放锁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lock.release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89381" y="1715137"/>
            <a:ext cx="10257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4.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条件变量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使用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对象可以在某些事件触发或者达到特定的条件后才处理数据，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除了具有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对象的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方法和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release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方法外，还提供了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方法。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线程首先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一个条件变量锁。如果条件不足，则该线程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，如果满足就执行线程，甚至可以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其他线程。其他处于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状态的线程接到通知后会重新判断条件。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其中条件变量可以看成不同的线程先后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获得锁，如果不满足条件，可以理解为被扔到一个（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或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RLock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）的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waiting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池。直到其他线程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之后再重新判断条件。不断的重复这一过程，从而解决复杂的同步问题。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7228" y="177830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n-ea"/>
              </a:rPr>
              <a:t>5.</a:t>
            </a:r>
            <a:r>
              <a:rPr lang="zh-CN" altLang="en-US" b="1" dirty="0">
                <a:solidFill>
                  <a:srgbClr val="24292E"/>
                </a:solidFill>
                <a:latin typeface="+mn-ea"/>
              </a:rPr>
              <a:t>线程间通信</a:t>
            </a:r>
            <a:endParaRPr lang="en-US" altLang="zh-CN" b="1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 如果程序中有多个线程，这些线程避免不了需要相互通信的。</a:t>
            </a:r>
            <a:endParaRPr lang="zh-CN" altLang="en-US" dirty="0">
              <a:solidFill>
                <a:srgbClr val="24292E"/>
              </a:solidFill>
              <a:latin typeface="+mn-ea"/>
            </a:endParaRPr>
          </a:p>
          <a:p>
            <a:endParaRPr lang="zh-CN" altLang="en-US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从一个线程向另一个线程发送数据最安全的方式可能就是使用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库中的队列了。创建一个被多个线程共享的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对象，这些线程通过使用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put()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get()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操作来向队列中添加或者删除元素。</a:t>
            </a:r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+mn-ea"/>
              </a:rPr>
              <a:t>6.</a:t>
            </a:r>
            <a:r>
              <a:rPr lang="zh-CN" altLang="en-US" b="1" dirty="0">
                <a:solidFill>
                  <a:srgbClr val="24292E"/>
                </a:solidFill>
                <a:latin typeface="+mn-ea"/>
              </a:rPr>
              <a:t>后台线程</a:t>
            </a:r>
            <a:endParaRPr lang="en-US" altLang="zh-CN" b="1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默认情况下，主线程退出之后，即使子线程没有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join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。那么主线程结束后，子线程也依然会继续执行。 如果希望主线程退出后，其子线程也退出而不再执行，则需要设置子线程为后台线程。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提供了 </a:t>
            </a:r>
            <a:r>
              <a:rPr lang="en-US" altLang="zh-CN" dirty="0" err="1">
                <a:solidFill>
                  <a:srgbClr val="24292E"/>
                </a:solidFill>
                <a:latin typeface="+mn-ea"/>
              </a:rPr>
              <a:t>setDeamon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方法。</a:t>
            </a:r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69939" y="1589115"/>
            <a:ext cx="9838371" cy="511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语言是用来编写操作系统的贴近硬件的语言，适合开发那些追求运行速度、充分发挥硬件性能的程序。而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是用来编写应用程序的高级编程语言。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当使用一种语言开始作真正的软件开发时，除了编写代码外，还需要很多基本的已经写好的现成的东西，来帮助你加快开发进度。比如说，要编写一个电子邮件客户端，如果先从最底层开始编写网络协议相关的代码，那估计一年半载也开发不出来。高级编程语言通常都会提供一个比较完善的基础代码库，能直接调用，比如，针对电子邮件协议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SMTP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库，针对桌面环境的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GUI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库，在这些已有的代码库的基础上开发，一个电子邮件客户端几天就能开发出来。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为我们提供了非常完善的基础代码库，覆盖了网络、文件、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GUI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、数据库、文本等大量内容，被形象地称作“内置电池（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batteries included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）”。用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开发，许多功能不必从零编写，直接使用现成的即可。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除了内置的库外，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还有大量的第三方库，也就是别人开发的，供你直接使用的代码。当然，如果你开发的代码通过很好的封装，也可以作为第三方库给别人使用。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许多大型网站就是用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开发的，例如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YouTube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Instagram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，还有国内的豆瓣。很多大公司，包括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Google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Yahoo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等，甚至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NASA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（美国航空航天局）都大量地使用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323880" y="174857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类 </a:t>
            </a:r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Process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创建进程的类：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Process([group [, target [, name [,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[,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kwargs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]]]]])</a:t>
            </a:r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target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表示调用对象的位置参数元组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kwargs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表示调用对象的字典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name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为别名</a:t>
            </a:r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group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实质上不使用</a:t>
            </a:r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下面看一个创建函数并将其作为多个进程的例子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1589796"/>
            <a:ext cx="6681787" cy="49491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858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把进程创建成类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当然我们也可以把进程创建成一个类，如下面的例子，当进程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start()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时，自动调用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run()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229" y="2148150"/>
            <a:ext cx="6336982" cy="4372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3.daemon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属性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没有加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deamon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属性的例子：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6857" y="2250757"/>
            <a:ext cx="5924550" cy="336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89381" y="2015936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【EMD】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工作开始时间：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Mon Oct  9 17:47:06 2017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工作结果时间：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Mon Oct  9 17:47:09 2017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如果在子进程中添加了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daemon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属性，那么当主进程结束的时候，子进程也会跟着结束。如下面例子：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在上面示例中，进程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daemon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属性：                                                        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                                                                         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53" y="1600200"/>
            <a:ext cx="5915433" cy="3931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447" y="2975610"/>
            <a:ext cx="3476625" cy="51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21880" y="22268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输出结果：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254240" y="3947160"/>
            <a:ext cx="422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根据输出结果可见，如果在子进程中添加了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daemon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属性，那么当主进程结束的时候，子进程也会跟着结束。所以没有打印子进程的信息。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4.join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方法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方法的主要作用是：阻塞当前进程，直到调用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方法的那个进程执行完，再继续执行当前进程。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因此看下加了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53" y="2896151"/>
            <a:ext cx="5797148" cy="37799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43" y="4109992"/>
            <a:ext cx="4267200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18285" y="3429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输出结果：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5.Pool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我们可以使用进程池的方法批量创建子进程。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例子如下：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1602" y="2334689"/>
            <a:ext cx="5773102" cy="4114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994856"/>
            <a:ext cx="1025754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主进程的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7256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1492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12232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4332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11604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0.6500370502471924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4332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1.0830621719360352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12232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0.029001712799072266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0.9720554351806641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2.3181326389312744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2.5331451892852783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【End】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5192" y="1194685"/>
            <a:ext cx="10257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6.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进程间通信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Process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之间肯定是需要通信的，操作系统提供了很多机制来实现进程间的通信。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multiprocessing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模块包装了底层的机制，提供了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Pipes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等多种方式来交换数据。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以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为例，在父进程中创建两个子进程，一个往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里写数据，一个从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里读数据：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559" y="2992267"/>
            <a:ext cx="4539227" cy="36703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53" y="3217708"/>
            <a:ext cx="5314950" cy="3219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的缺点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69939" y="1589115"/>
            <a:ext cx="9838371" cy="517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运行速度慢，和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程序相比非常慢，因为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是解释型语言，代码在执行时会一行一行地翻译成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CPU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能理解的机器码，这个翻译过程非常耗时，所以很慢。而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程序是运行前直接编译成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CPU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能执行的机器码，所以非常快。但是大量的应用程序不需要这么快的运行速度，因为用户根本感觉不出来。例如开发一个下载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MP3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的网络应用程序，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程序的运行时间需要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0.001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程序的运行时间需要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秒，慢了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倍，但由于网络更慢，需要等待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秒，你想，用户能感觉到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1.001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秒的区别吗？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代码不能加密。如果要发布你的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程序，实际上就是发布源代码，这一点跟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语言不同，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语言不用发布源代码，只需要把编译后的机器码（也就是你在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Windows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上常见的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xxx.exe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文件）发布出去。要从机器码反推出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代码是不可能的，所以，凡是编译型的语言，都没有这个问题，而解释型的语言，则必须把源码发布出去。该缺点仅限于你要编写的软件需要卖给别人挣钱的时候。好消息是目前的互联网时代，靠卖软件授权的商业模式越来越少了，靠网站和移动应用卖服务的模式越来越多了，后一种模式不需要把源码给别人。开源运动和互联网自由开放的精神是一致的，互联网上有无数非常优秀的像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Linux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一样的开源代码，我们千万不要高估自己写的代码真的有非常大的“商业价值”。那些大公司的代码不愿意开放的更重要的原因是代码写得太烂了，一旦开源，就没人敢用他们的产品了。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02212" y="1651804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输出的结果为：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PID:13208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PID:10864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的值为：两点水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读取的值为：两点水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的值为：三点水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读取的值为：三点水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的值为：四点水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读取的值为：四点水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正则表达式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正则表达式是一个特殊的字符序列，用于判断一个字符串是否与我们所设定的字符序列是否匹配，也就是说检查一个字符串是否与某种模式匹配。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下面通过实例，一步一步来初步认识正则表达式。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dirty="0"/>
              <a:t>输出的结果如下：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2456384"/>
            <a:ext cx="7759004" cy="1986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5428929"/>
            <a:ext cx="7759004" cy="743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59" y="1213826"/>
            <a:ext cx="1025754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给我们提供了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模块来实现正则表达式的所有功能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该函数实现了在字符串中找到正则表达式所匹配的所有子串，并组成一个列表返回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具体操作如下：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97" y="1719972"/>
            <a:ext cx="9945050" cy="5445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2990850"/>
            <a:ext cx="6623685" cy="356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59" y="1213826"/>
            <a:ext cx="10257544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字符串是编程时涉及到的最多的一种数据结构，对字符串进行操作的需求几乎无处不在。比如判断一个字符串是否是合法的</a:t>
            </a:r>
            <a:r>
              <a:rPr lang="en-US" altLang="zh-CN" sz="2400" dirty="0">
                <a:sym typeface="+mn-ea"/>
              </a:rPr>
              <a:t>Email</a:t>
            </a:r>
            <a:r>
              <a:rPr lang="zh-CN" altLang="en-US" sz="2400" dirty="0">
                <a:sym typeface="+mn-ea"/>
              </a:rPr>
              <a:t>地址，虽然可以编程提取</a:t>
            </a:r>
            <a:r>
              <a:rPr lang="en-US" altLang="zh-CN" sz="2400" dirty="0">
                <a:sym typeface="+mn-ea"/>
              </a:rPr>
              <a:t>@</a:t>
            </a:r>
            <a:r>
              <a:rPr lang="zh-CN" altLang="en-US" sz="2400" dirty="0">
                <a:sym typeface="+mn-ea"/>
              </a:rPr>
              <a:t>前后的子串，再分别判断是否是单词和域名，但这样做不但麻烦，而且代码难以复用。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正则表达式是一种用来匹配字符串的强有力的武器。它的设计思想是用一种描述性的语言来给字符串定义一个规则，凡是符合规则的字符串，我们就认为它“匹配”了，否则，该字符串就是不合法的。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所以我们判断一个字符串是否是合法的</a:t>
            </a:r>
            <a:r>
              <a:rPr lang="en-US" altLang="zh-CN" sz="2400" dirty="0">
                <a:sym typeface="+mn-ea"/>
              </a:rPr>
              <a:t>Email</a:t>
            </a:r>
            <a:r>
              <a:rPr lang="zh-CN" altLang="en-US" sz="2400" dirty="0">
                <a:sym typeface="+mn-ea"/>
              </a:rPr>
              <a:t>的方法是：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创建一个匹配</a:t>
            </a:r>
            <a:r>
              <a:rPr lang="en-US" altLang="zh-CN" sz="2400" dirty="0">
                <a:sym typeface="+mn-ea"/>
              </a:rPr>
              <a:t>Email</a:t>
            </a:r>
            <a:r>
              <a:rPr lang="zh-CN" altLang="en-US" sz="2400" dirty="0">
                <a:sym typeface="+mn-ea"/>
              </a:rPr>
              <a:t>的正则表达式；</a:t>
            </a:r>
            <a:endParaRPr lang="zh-CN" altLang="en-US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sym typeface="+mn-ea"/>
              </a:rPr>
              <a:t>用该正则表达式去匹配用户的输入来判断是否合法。</a:t>
            </a:r>
            <a:endParaRPr lang="zh-CN" altLang="en-US" sz="24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59" y="1213826"/>
            <a:ext cx="10257544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因为正则表达式也是用字符串表示的，所以，我们要首先了解如何用字符来描述字符。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在正则表达式中，如果直接给出字符，就是精确匹配，用</a:t>
            </a:r>
            <a:r>
              <a:rPr lang="en-US" altLang="zh-CN" sz="2800" dirty="0">
                <a:sym typeface="+mn-ea"/>
              </a:rPr>
              <a:t>\d</a:t>
            </a:r>
            <a:r>
              <a:rPr lang="zh-CN" altLang="en-US" sz="2800" dirty="0">
                <a:sym typeface="+mn-ea"/>
              </a:rPr>
              <a:t>可以匹配一个数字，</a:t>
            </a:r>
            <a:r>
              <a:rPr lang="en-US" altLang="zh-CN" sz="2800" dirty="0">
                <a:sym typeface="+mn-ea"/>
              </a:rPr>
              <a:t>\w</a:t>
            </a:r>
            <a:r>
              <a:rPr lang="zh-CN" altLang="en-US" sz="2800" dirty="0">
                <a:sym typeface="+mn-ea"/>
              </a:rPr>
              <a:t>可以匹配一个字母或数字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'00\d'</a:t>
            </a:r>
            <a:r>
              <a:rPr lang="zh-CN" altLang="en-US" sz="2800" dirty="0">
                <a:sym typeface="+mn-ea"/>
              </a:rPr>
              <a:t>可以匹配</a:t>
            </a:r>
            <a:r>
              <a:rPr lang="en-US" altLang="zh-CN" sz="2800" dirty="0">
                <a:sym typeface="+mn-ea"/>
              </a:rPr>
              <a:t>'007'</a:t>
            </a:r>
            <a:r>
              <a:rPr lang="zh-CN" altLang="en-US" sz="2800" dirty="0">
                <a:sym typeface="+mn-ea"/>
              </a:rPr>
              <a:t>，但无法匹配</a:t>
            </a:r>
            <a:r>
              <a:rPr lang="en-US" altLang="zh-CN" sz="2800" dirty="0">
                <a:sym typeface="+mn-ea"/>
              </a:rPr>
              <a:t>'00A'</a:t>
            </a:r>
            <a:r>
              <a:rPr lang="zh-CN" altLang="en-US" sz="2800" dirty="0">
                <a:sym typeface="+mn-ea"/>
              </a:rPr>
              <a:t>；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'\d\d\d'</a:t>
            </a:r>
            <a:r>
              <a:rPr lang="zh-CN" altLang="en-US" sz="2800" dirty="0">
                <a:sym typeface="+mn-ea"/>
              </a:rPr>
              <a:t>可以匹配</a:t>
            </a:r>
            <a:r>
              <a:rPr lang="en-US" altLang="zh-CN" sz="2800" dirty="0">
                <a:sym typeface="+mn-ea"/>
              </a:rPr>
              <a:t>'010'</a:t>
            </a:r>
            <a:r>
              <a:rPr lang="zh-CN" altLang="en-US" sz="2800" dirty="0">
                <a:sym typeface="+mn-ea"/>
              </a:rPr>
              <a:t>；</a:t>
            </a:r>
            <a:endParaRPr lang="zh-CN" altLang="en-US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'\w\w\d'</a:t>
            </a:r>
            <a:r>
              <a:rPr lang="zh-CN" altLang="en-US" sz="2800" dirty="0">
                <a:sym typeface="+mn-ea"/>
              </a:rPr>
              <a:t>可以匹配</a:t>
            </a:r>
            <a:r>
              <a:rPr lang="en-US" altLang="zh-CN" sz="2800" dirty="0">
                <a:sym typeface="+mn-ea"/>
              </a:rPr>
              <a:t>'py3’</a:t>
            </a:r>
            <a:r>
              <a:rPr lang="zh-CN" altLang="en-US" sz="2800" dirty="0">
                <a:sym typeface="+mn-ea"/>
              </a:rPr>
              <a:t>；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.</a:t>
            </a:r>
            <a:r>
              <a:rPr lang="zh-CN" altLang="en-US" sz="2800" dirty="0">
                <a:sym typeface="+mn-ea"/>
              </a:rPr>
              <a:t>可以匹配任意字符，所以：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py</a:t>
            </a:r>
            <a:r>
              <a:rPr lang="en-US" altLang="zh-CN" sz="2800" dirty="0">
                <a:sym typeface="+mn-ea"/>
              </a:rPr>
              <a:t>.'</a:t>
            </a:r>
            <a:r>
              <a:rPr lang="zh-CN" altLang="en-US" sz="2800" dirty="0">
                <a:sym typeface="+mn-ea"/>
              </a:rPr>
              <a:t>可以匹配</a:t>
            </a:r>
            <a:r>
              <a:rPr lang="en-US" altLang="zh-CN" sz="2800" dirty="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pyc</a:t>
            </a:r>
            <a:r>
              <a:rPr lang="en-US" altLang="zh-CN" sz="2800" dirty="0">
                <a:sym typeface="+mn-ea"/>
              </a:rPr>
              <a:t>'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pyo</a:t>
            </a:r>
            <a:r>
              <a:rPr lang="en-US" altLang="zh-CN" sz="2800" dirty="0">
                <a:sym typeface="+mn-ea"/>
              </a:rPr>
              <a:t>'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zh-CN" sz="2800" dirty="0">
                <a:sym typeface="+mn-ea"/>
              </a:rPr>
              <a:t>'</a:t>
            </a:r>
            <a:r>
              <a:rPr lang="en-US" altLang="zh-CN" sz="2800" dirty="0" err="1">
                <a:sym typeface="+mn-ea"/>
              </a:rPr>
              <a:t>py</a:t>
            </a:r>
            <a:r>
              <a:rPr lang="en-US" altLang="zh-CN" sz="2800" dirty="0">
                <a:sym typeface="+mn-ea"/>
              </a:rPr>
              <a:t>!'</a:t>
            </a:r>
            <a:r>
              <a:rPr lang="zh-CN" altLang="en-US" sz="2800" dirty="0">
                <a:sym typeface="+mn-ea"/>
              </a:rPr>
              <a:t>等等</a:t>
            </a:r>
            <a:endParaRPr lang="zh-CN" altLang="en-US" sz="28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59690" y="1046817"/>
            <a:ext cx="9257845" cy="870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24292E"/>
                </a:solidFill>
                <a:latin typeface="-apple-system"/>
              </a:rPr>
              <a:t>正则表达式的字符集：</a:t>
            </a:r>
            <a:endParaRPr lang="zh-CN" altLang="en-US" b="1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字符集是由一对方括号 “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[]”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括起来的字符集合。使用字符集，可以匹配多个字符中的一个，字符集一对方括号 “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[]”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里面的字符关系是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“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或（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OR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）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”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关系。</a:t>
            </a:r>
            <a:endParaRPr lang="zh-CN" altLang="en-US" sz="20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200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举几个例子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:</a:t>
            </a:r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C[ET]O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匹配到的是 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CEO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或 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CTO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，也就是说 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[ET]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代表的是一个 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E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或者一个 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T 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[a-z] ,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就是所有小写字母中的其中一个，这里使用了连字符“</a:t>
            </a:r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-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”定义一个连续字符的字符范围。</a:t>
            </a:r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2000" dirty="0">
                <a:solidFill>
                  <a:srgbClr val="24292E"/>
                </a:solidFill>
                <a:latin typeface="-apple-system"/>
              </a:rPr>
              <a:t>[0-9a-fA-F] ,</a:t>
            </a:r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就是匹配单个的十六进制数字，且不分大小写。</a:t>
            </a:r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00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sz="2000" dirty="0">
                <a:solidFill>
                  <a:srgbClr val="24292E"/>
                </a:solidFill>
                <a:latin typeface="-apple-system"/>
              </a:rPr>
              <a:t>注意：字符和范围定义的先后顺序对匹配的结果是没有任何影响的。</a:t>
            </a:r>
            <a:endParaRPr lang="zh-CN" altLang="en-US" sz="1600" dirty="0">
              <a:solidFill>
                <a:srgbClr val="24292E"/>
              </a:solidFill>
              <a:latin typeface="-apple-system"/>
            </a:endParaRPr>
          </a:p>
          <a:p>
            <a:endParaRPr lang="zh-CN" altLang="en-US" sz="16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7078" y="1520732"/>
            <a:ext cx="5038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下面看一个例子：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1471" y="1502224"/>
            <a:ext cx="5038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输出的结果：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6412" y="2295329"/>
            <a:ext cx="3895725" cy="3667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13" y="3676453"/>
            <a:ext cx="3228975" cy="90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6850" y="1520825"/>
            <a:ext cx="975106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要匹配变长的字符，在正则表达式中，用*表示任意个字符（包括</a:t>
            </a:r>
            <a:r>
              <a:rPr lang="en-US" altLang="zh-CN" sz="2800" dirty="0">
                <a:sym typeface="+mn-ea"/>
              </a:rPr>
              <a:t>0</a:t>
            </a:r>
            <a:r>
              <a:rPr lang="zh-CN" altLang="en-US" sz="2800" dirty="0">
                <a:sym typeface="+mn-ea"/>
              </a:rPr>
              <a:t>个），用</a:t>
            </a:r>
            <a:r>
              <a:rPr lang="en-US" altLang="zh-CN" sz="2800" dirty="0">
                <a:sym typeface="+mn-ea"/>
              </a:rPr>
              <a:t>+</a:t>
            </a:r>
            <a:r>
              <a:rPr lang="zh-CN" altLang="en-US" sz="2800" dirty="0">
                <a:sym typeface="+mn-ea"/>
              </a:rPr>
              <a:t>表示至少一个字符，用</a:t>
            </a:r>
            <a:r>
              <a:rPr lang="en-US" altLang="zh-CN" sz="2800" dirty="0">
                <a:sym typeface="+mn-ea"/>
              </a:rPr>
              <a:t>?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dirty="0">
                <a:sym typeface="+mn-ea"/>
              </a:rPr>
              <a:t>0</a:t>
            </a:r>
            <a:r>
              <a:rPr lang="zh-CN" altLang="en-US" sz="2800" dirty="0">
                <a:sym typeface="+mn-ea"/>
              </a:rPr>
              <a:t>个或</a:t>
            </a:r>
            <a:r>
              <a:rPr lang="en-US" altLang="zh-CN" sz="2800" dirty="0">
                <a:sym typeface="+mn-ea"/>
              </a:rPr>
              <a:t>1</a:t>
            </a:r>
            <a:r>
              <a:rPr lang="zh-CN" altLang="en-US" sz="2800" dirty="0">
                <a:sym typeface="+mn-ea"/>
              </a:rPr>
              <a:t>个字符，用</a:t>
            </a:r>
            <a:r>
              <a:rPr lang="en-US" altLang="zh-CN" sz="2800" dirty="0">
                <a:sym typeface="+mn-ea"/>
              </a:rPr>
              <a:t>{n}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dirty="0">
                <a:sym typeface="+mn-ea"/>
              </a:rPr>
              <a:t>n</a:t>
            </a:r>
            <a:r>
              <a:rPr lang="zh-CN" altLang="en-US" sz="2800" dirty="0">
                <a:sym typeface="+mn-ea"/>
              </a:rPr>
              <a:t>个字符，用</a:t>
            </a:r>
            <a:r>
              <a:rPr lang="en-US" altLang="zh-CN" sz="2800" dirty="0">
                <a:sym typeface="+mn-ea"/>
              </a:rPr>
              <a:t>{</a:t>
            </a:r>
            <a:r>
              <a:rPr lang="en-US" altLang="zh-CN" sz="2800" dirty="0" err="1">
                <a:sym typeface="+mn-ea"/>
              </a:rPr>
              <a:t>n,m</a:t>
            </a:r>
            <a:r>
              <a:rPr lang="en-US" altLang="zh-CN" sz="2800" dirty="0">
                <a:sym typeface="+mn-ea"/>
              </a:rPr>
              <a:t>}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dirty="0">
                <a:sym typeface="+mn-ea"/>
              </a:rPr>
              <a:t>n-m</a:t>
            </a:r>
            <a:r>
              <a:rPr lang="zh-CN" altLang="en-US" sz="2800" dirty="0">
                <a:sym typeface="+mn-ea"/>
              </a:rPr>
              <a:t>个字符：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来看一个复杂的例子：</a:t>
            </a:r>
            <a:r>
              <a:rPr lang="en-US" altLang="zh-CN" sz="2800" dirty="0">
                <a:sym typeface="+mn-ea"/>
              </a:rPr>
              <a:t>\d{3}\s+\d{3,8}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我们来从左到右解读一下：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\d{3}</a:t>
            </a:r>
            <a:r>
              <a:rPr lang="zh-CN" altLang="en-US" sz="2800" dirty="0">
                <a:sym typeface="+mn-ea"/>
              </a:rPr>
              <a:t>表示匹配</a:t>
            </a: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个数字，例如</a:t>
            </a:r>
            <a:r>
              <a:rPr lang="en-US" altLang="zh-CN" sz="2800" dirty="0">
                <a:sym typeface="+mn-ea"/>
              </a:rPr>
              <a:t>'010’</a:t>
            </a:r>
            <a:r>
              <a:rPr lang="zh-CN" altLang="en-US" sz="2800" dirty="0">
                <a:sym typeface="+mn-ea"/>
              </a:rPr>
              <a:t>；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\s</a:t>
            </a:r>
            <a:r>
              <a:rPr lang="zh-CN" altLang="en-US" sz="2800" dirty="0">
                <a:sym typeface="+mn-ea"/>
              </a:rPr>
              <a:t>可以匹配一个空格（也包括</a:t>
            </a:r>
            <a:r>
              <a:rPr lang="en-US" altLang="zh-CN" sz="2800" dirty="0">
                <a:sym typeface="+mn-ea"/>
              </a:rPr>
              <a:t>Tab</a:t>
            </a:r>
            <a:r>
              <a:rPr lang="zh-CN" altLang="en-US" sz="2800" dirty="0">
                <a:sym typeface="+mn-ea"/>
              </a:rPr>
              <a:t>等空白符），所以</a:t>
            </a:r>
            <a:r>
              <a:rPr lang="en-US" altLang="zh-CN" sz="2800" dirty="0">
                <a:sym typeface="+mn-ea"/>
              </a:rPr>
              <a:t>\s+</a:t>
            </a:r>
            <a:r>
              <a:rPr lang="zh-CN" altLang="en-US" sz="2800" dirty="0">
                <a:sym typeface="+mn-ea"/>
              </a:rPr>
              <a:t>表示至少有一个空格，例如匹配</a:t>
            </a:r>
            <a:r>
              <a:rPr lang="en-US" altLang="zh-CN" sz="2800" dirty="0">
                <a:sym typeface="+mn-ea"/>
              </a:rPr>
              <a:t>' '</a:t>
            </a:r>
            <a:r>
              <a:rPr lang="zh-CN" altLang="en-US" sz="2800" dirty="0">
                <a:sym typeface="+mn-ea"/>
              </a:rPr>
              <a:t>，</a:t>
            </a:r>
            <a:r>
              <a:rPr lang="en-US" altLang="zh-CN" sz="2800" dirty="0">
                <a:sym typeface="+mn-ea"/>
              </a:rPr>
              <a:t>' ‘</a:t>
            </a:r>
            <a:r>
              <a:rPr lang="zh-CN" altLang="en-US" sz="2800" dirty="0">
                <a:sym typeface="+mn-ea"/>
              </a:rPr>
              <a:t>等；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+mn-ea"/>
              </a:rPr>
              <a:t>\d{3,8}</a:t>
            </a:r>
            <a:r>
              <a:rPr lang="zh-CN" altLang="en-US" sz="2800" dirty="0">
                <a:sym typeface="+mn-ea"/>
              </a:rPr>
              <a:t>表示</a:t>
            </a:r>
            <a:r>
              <a:rPr lang="en-US" altLang="zh-CN" sz="2800" dirty="0">
                <a:sym typeface="+mn-ea"/>
              </a:rPr>
              <a:t>3-8</a:t>
            </a:r>
            <a:r>
              <a:rPr lang="zh-CN" altLang="en-US" sz="2800" dirty="0">
                <a:sym typeface="+mn-ea"/>
              </a:rPr>
              <a:t>个数字，例如</a:t>
            </a:r>
            <a:r>
              <a:rPr lang="en-US" altLang="zh-CN" sz="2800" dirty="0">
                <a:sym typeface="+mn-ea"/>
              </a:rPr>
              <a:t>'1234567’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+mn-ea"/>
              </a:rPr>
              <a:t>综合起来，上面的正则表达式可以匹配以任意个空格隔开的带区号的电话号码。</a:t>
            </a:r>
            <a:endParaRPr lang="zh-CN" altLang="en-US" sz="2800" dirty="0">
              <a:sym typeface="+mn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7630" y="1113155"/>
            <a:ext cx="9170035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372184" y="3000629"/>
            <a:ext cx="7232164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 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简 介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的对比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0360" y="1291440"/>
            <a:ext cx="9838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以内的素数输出算法验证：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53" y="2044005"/>
            <a:ext cx="4601268" cy="42671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36" y="2367171"/>
            <a:ext cx="4914900" cy="320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339003"/>
            <a:ext cx="950846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 数量词的词法是：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{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min,max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}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都是非负整数。如果逗号有而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被忽略了，则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没有限制。如果逗号和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都被忽略了，则重复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次。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比如，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\b[1-9][0-9]{3}\b,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匹配的是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 ~ 9999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之间的数字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 “\b”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表示单词边界），而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\b[1-9][0-9]{2,4}\b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，匹配的是一个在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 ~ 99999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之间的数字。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贪婪模式：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它的特性是一次性地读入整个字符串，如果不匹配就吐掉最右边的一个字符再匹配，直到找到匹配的字符串或字符串的长度为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为止。它的宗旨是读尽可能多的字符，所以当读到第一个匹配时就立刻返回。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懒惰模式：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它的特性是从字符串的左边开始，试图不读入字符串中的字符进行匹配，失败，则多读一个字符，再匹配，如此循环，当找到一个匹配时会返回该匹配的字符串，然后再次进行匹配直到字符串结束。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339003"/>
            <a:ext cx="95084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	</a:t>
            </a:r>
            <a:r>
              <a:rPr lang="zh-CN" altLang="en-US" sz="2400" dirty="0">
                <a:solidFill>
                  <a:srgbClr val="24292E"/>
                </a:solidFill>
                <a:latin typeface="-apple-system"/>
              </a:rPr>
              <a:t>正则表达式通常的行为是（在使整个表达式能得到匹配的前提下）匹配尽可能多的字符。比如这个表达式：a.*b，它将会匹配最长的以a开始，以b结束的字符串。如果用它来搜索aabab的话，它会匹配整个字符串aabab。这被称为贪婪匹配。</a:t>
            </a:r>
            <a:r>
              <a:rPr lang="en-US" altLang="zh-CN" sz="2400" dirty="0">
                <a:solidFill>
                  <a:srgbClr val="24292E"/>
                </a:solidFill>
                <a:latin typeface="-apple-system"/>
              </a:rPr>
              <a:t>	</a:t>
            </a:r>
            <a:endParaRPr lang="en-US" altLang="zh-CN" sz="24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24292E"/>
              </a:solidFill>
              <a:latin typeface="-apple-system"/>
            </a:endParaRPr>
          </a:p>
          <a:p>
            <a:endParaRPr lang="en-US" altLang="zh-CN" sz="240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sz="2400" dirty="0">
                <a:solidFill>
                  <a:srgbClr val="24292E"/>
                </a:solidFill>
                <a:latin typeface="-apple-system"/>
              </a:rPr>
              <a:t>	懒惰匹配，也就是匹配尽可能少的字符。在能使整个匹配成功的前提下使用最少的重复，只要在它后面加上一个问号?即可。a.*?b匹配最短的，以a开始，以b结束的字符串。如果把它应用于aabab的话，它会匹配aab（第一到第三个字符）和ab（第四到第五个字符）</a:t>
            </a:r>
            <a:endParaRPr lang="en-US" altLang="zh-CN" sz="24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135962"/>
            <a:ext cx="98867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下面看一个贪婪模式的实例，匹配出字符串中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到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个字母的英文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'java*&amp;39android##@@python'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数量词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('[a-z]{4,7}', a)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输出结果：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['java', 'android', 'python']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29033" y="1582340"/>
            <a:ext cx="9886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如果要使用非贪婪模式，则加一个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?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，上面的例子修改如下：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'java*&amp;39android##@@python'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贪婪与非贪婪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re_findall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('[a-z]{4,7}?', a)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re_findall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输出结果：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['java', 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andr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', 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pyth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']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701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re.sub用于替换字符串中的匹配项</a:t>
            </a:r>
            <a:endParaRPr lang="en-US" altLang="zh-CN" dirty="0" err="1">
              <a:solidFill>
                <a:srgbClr val="24292E"/>
              </a:solidFill>
              <a:latin typeface="-apple-system"/>
            </a:endParaRPr>
          </a:p>
          <a:p>
            <a:endParaRPr lang="en-US" altLang="zh-CN" dirty="0" err="1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函数共有五个参数。其中三个必选参数：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pattern,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repl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 string 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两个可选参数：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count, flags .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具体参数意义如下：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3" y="3235170"/>
            <a:ext cx="8399605" cy="3069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具体使用如下面的实例：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'Python*Android*Java-888'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sub1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('\*', '&amp;', a)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print(sub1)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把字符串中的第一个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sub2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('\*', '&amp;', a, 1)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print(sub2)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18410" y="966311"/>
            <a:ext cx="1025754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|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、先定义一个函数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def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convert(value):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group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value.group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if (group == '*'):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return '&amp;'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elif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(group == '-'):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return '|'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第二个参数，要替换的字符可以为一个函数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sub3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('[\*-]', convert, a)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print(sub3)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Python&amp;Android&amp;Java-888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Python&amp;Android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*Java-888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Python&amp;Android&amp;Java|888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re.search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Helvetica Neue" panose="02000503000000020004"/>
              </a:rPr>
              <a:t>re.match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函数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:</a:t>
            </a:r>
            <a:endParaRPr lang="zh-CN" altLang="en-US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语法：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   </a:t>
            </a:r>
            <a:r>
              <a:rPr lang="en-US" altLang="zh-CN" dirty="0" err="1">
                <a:solidFill>
                  <a:srgbClr val="666666"/>
                </a:solidFill>
                <a:latin typeface="Helvetica Neue" panose="02000503000000020004"/>
              </a:rPr>
              <a:t>re.match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尝试从字符串的起始位置匹配一个模式，如果不是起始位置匹配成功的话，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match()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就返回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。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b="1" dirty="0" err="1">
                <a:solidFill>
                  <a:srgbClr val="666666"/>
                </a:solidFill>
                <a:latin typeface="Helvetica Neue" panose="02000503000000020004"/>
              </a:rPr>
              <a:t>re.search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函数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:</a:t>
            </a:r>
            <a:endParaRPr lang="zh-CN" altLang="en-US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语法：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    </a:t>
            </a:r>
            <a:r>
              <a:rPr lang="en-US" altLang="zh-CN" dirty="0" err="1">
                <a:solidFill>
                  <a:srgbClr val="666666"/>
                </a:solidFill>
                <a:latin typeface="Helvetica Neue" panose="02000503000000020004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(pattern, string, flags=0)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    </a:t>
            </a:r>
            <a:r>
              <a:rPr lang="en-US" altLang="zh-CN" dirty="0" err="1">
                <a:solidFill>
                  <a:srgbClr val="666666"/>
                </a:solidFill>
                <a:latin typeface="Helvetica Neue" panose="02000503000000020004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扫描整个字符串并返回第一个成功的匹配。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1487" y="2260282"/>
            <a:ext cx="3629025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78" y="4655152"/>
            <a:ext cx="35623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re.search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390" y="1420339"/>
            <a:ext cx="5943600" cy="172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re.search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666666"/>
                </a:solidFill>
                <a:latin typeface="Helvetica Neue" panose="02000503000000020004"/>
              </a:rPr>
              <a:t>re.match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和 </a:t>
            </a:r>
            <a:r>
              <a:rPr lang="en-US" altLang="zh-CN" dirty="0" err="1">
                <a:solidFill>
                  <a:srgbClr val="666666"/>
                </a:solidFill>
                <a:latin typeface="Helvetica Neue" panose="02000503000000020004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的参数，基本一致的，具体描述如下：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二者的区别：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       </a:t>
            </a: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只匹配字符串的开始，如果字符串开始不符合正则表达式，则匹配失败，函数返回 </a:t>
            </a:r>
            <a:r>
              <a:rPr lang="en-US" altLang="zh-CN" dirty="0"/>
              <a:t>None</a:t>
            </a:r>
            <a:r>
              <a:rPr lang="zh-CN" altLang="en-US" dirty="0"/>
              <a:t>；而 </a:t>
            </a:r>
            <a:r>
              <a:rPr lang="en-US" altLang="zh-CN" dirty="0" err="1"/>
              <a:t>re.search</a:t>
            </a:r>
            <a:r>
              <a:rPr lang="en-US" altLang="zh-CN" dirty="0"/>
              <a:t> </a:t>
            </a:r>
            <a:r>
              <a:rPr lang="zh-CN" altLang="en-US" dirty="0"/>
              <a:t>匹配整个字符串，直到找到一个匹配。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42" y="2074816"/>
            <a:ext cx="7660718" cy="1990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的对比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60353" y="1674718"/>
            <a:ext cx="9838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以内的素数输出算法验证：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099" y="3059803"/>
            <a:ext cx="9191625" cy="120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 err="1"/>
              <a:t>分字符串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分字符串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用正则表达式切分字符串比用固定的字符更灵活，请看正常的切分代码：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嗯，无法识别连续的空格，用正则表达式试试：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0665" y="2663917"/>
            <a:ext cx="2952750" cy="904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94" y="5398031"/>
            <a:ext cx="3533775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 err="1"/>
              <a:t>分字符串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分字符串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无论多少个空格都可以正常分割。加入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试试：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再加入</a:t>
            </a:r>
            <a:r>
              <a:rPr lang="en-US" altLang="zh-CN" dirty="0">
                <a:sym typeface="+mn-ea"/>
              </a:rPr>
              <a:t>;</a:t>
            </a:r>
            <a:r>
              <a:rPr lang="zh-CN" altLang="en-US" dirty="0">
                <a:sym typeface="+mn-ea"/>
              </a:rPr>
              <a:t>试试：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0494" y="2664552"/>
            <a:ext cx="4105275" cy="904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251" y="5447388"/>
            <a:ext cx="4362450" cy="90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分组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分组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除了简单地判断是否匹配之外，正则表达式还有提取子串的强大功能。用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表示的就是要提取的分组（</a:t>
            </a:r>
            <a:r>
              <a:rPr lang="en-US" altLang="zh-CN" dirty="0">
                <a:sym typeface="+mn-ea"/>
              </a:rPr>
              <a:t>Group</a:t>
            </a:r>
            <a:r>
              <a:rPr lang="zh-CN" altLang="en-US" dirty="0">
                <a:sym typeface="+mn-ea"/>
              </a:rPr>
              <a:t>）。比如：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>
                <a:sym typeface="+mn-ea"/>
              </a:rPr>
              <a:t>^(\d{3})-(\d{3,8})$</a:t>
            </a:r>
            <a:r>
              <a:rPr lang="zh-CN" altLang="en-US" dirty="0">
                <a:sym typeface="+mn-ea"/>
              </a:rPr>
              <a:t>分别定义了两个组，可以直接从匹配的字符串中提取出区号和本地号码：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822" y="2966619"/>
            <a:ext cx="5962650" cy="286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分组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如果正则表达式中定义了组，就可以在</a:t>
            </a:r>
            <a:r>
              <a:rPr lang="en-US" altLang="zh-CN" dirty="0">
                <a:sym typeface="+mn-ea"/>
              </a:rPr>
              <a:t>Match</a:t>
            </a:r>
            <a:r>
              <a:rPr lang="zh-CN" altLang="en-US" dirty="0">
                <a:sym typeface="+mn-ea"/>
              </a:rPr>
              <a:t>对象上用</a:t>
            </a:r>
            <a:r>
              <a:rPr lang="en-US" altLang="zh-CN" dirty="0">
                <a:sym typeface="+mn-ea"/>
              </a:rPr>
              <a:t>group()</a:t>
            </a:r>
            <a:r>
              <a:rPr lang="zh-CN" altLang="en-US" dirty="0">
                <a:sym typeface="+mn-ea"/>
              </a:rPr>
              <a:t>方法提取出子串来。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注意到</a:t>
            </a:r>
            <a:r>
              <a:rPr lang="en-US" altLang="zh-CN" dirty="0">
                <a:sym typeface="+mn-ea"/>
              </a:rPr>
              <a:t>group(0)</a:t>
            </a:r>
            <a:r>
              <a:rPr lang="zh-CN" altLang="en-US" dirty="0">
                <a:sym typeface="+mn-ea"/>
              </a:rPr>
              <a:t>永远是原始字符串，</a:t>
            </a:r>
            <a:r>
              <a:rPr lang="en-US" altLang="zh-CN" dirty="0">
                <a:sym typeface="+mn-ea"/>
              </a:rPr>
              <a:t>group(1)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group(2)……</a:t>
            </a:r>
            <a:r>
              <a:rPr lang="zh-CN" altLang="en-US" dirty="0">
                <a:sym typeface="+mn-ea"/>
              </a:rPr>
              <a:t>表示第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……</a:t>
            </a:r>
            <a:r>
              <a:rPr lang="zh-CN" altLang="en-US" dirty="0">
                <a:sym typeface="+mn-ea"/>
              </a:rPr>
              <a:t>个子串。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提取子串非常有用。来看一个更凶残的例子：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69" y="3129797"/>
            <a:ext cx="11820525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10400943" y="2837699"/>
            <a:ext cx="592919" cy="610254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grpSp>
        <p:nvGrpSpPr>
          <p:cNvPr id="5" name="PA_组合 4"/>
          <p:cNvGrpSpPr/>
          <p:nvPr>
            <p:custDataLst>
              <p:tags r:id="rId2"/>
            </p:custDataLst>
          </p:nvPr>
        </p:nvGrpSpPr>
        <p:grpSpPr>
          <a:xfrm>
            <a:off x="9633262" y="2865654"/>
            <a:ext cx="592919" cy="610254"/>
            <a:chOff x="1827622" y="1343919"/>
            <a:chExt cx="2304000" cy="2304000"/>
          </a:xfrm>
          <a:solidFill>
            <a:schemeClr val="tx2"/>
          </a:solidFill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908448" y="1438884"/>
              <a:ext cx="2142352" cy="2142353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PA_组合 10"/>
          <p:cNvGrpSpPr/>
          <p:nvPr>
            <p:custDataLst>
              <p:tags r:id="rId3"/>
            </p:custDataLst>
          </p:nvPr>
        </p:nvGrpSpPr>
        <p:grpSpPr>
          <a:xfrm>
            <a:off x="1585659" y="2794973"/>
            <a:ext cx="592919" cy="610254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grpSp>
        <p:nvGrpSpPr>
          <p:cNvPr id="14" name="PA_组合 13"/>
          <p:cNvGrpSpPr/>
          <p:nvPr>
            <p:custDataLst>
              <p:tags r:id="rId4"/>
            </p:custDataLst>
          </p:nvPr>
        </p:nvGrpSpPr>
        <p:grpSpPr>
          <a:xfrm>
            <a:off x="2369586" y="2769820"/>
            <a:ext cx="592919" cy="610254"/>
            <a:chOff x="1827622" y="1343919"/>
            <a:chExt cx="2304000" cy="2304000"/>
          </a:xfrm>
          <a:solidFill>
            <a:schemeClr val="tx2"/>
          </a:solidFill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08448" y="1438884"/>
              <a:ext cx="2142352" cy="2142353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PA_组合 19"/>
          <p:cNvGrpSpPr/>
          <p:nvPr>
            <p:custDataLst>
              <p:tags r:id="rId5"/>
            </p:custDataLst>
          </p:nvPr>
        </p:nvGrpSpPr>
        <p:grpSpPr>
          <a:xfrm>
            <a:off x="3026084" y="3449114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1" name="椭圆 2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PA_组合 22"/>
          <p:cNvGrpSpPr/>
          <p:nvPr>
            <p:custDataLst>
              <p:tags r:id="rId6"/>
            </p:custDataLst>
          </p:nvPr>
        </p:nvGrpSpPr>
        <p:grpSpPr>
          <a:xfrm>
            <a:off x="9139650" y="3543532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PA_组合 25"/>
          <p:cNvGrpSpPr/>
          <p:nvPr>
            <p:custDataLst>
              <p:tags r:id="rId7"/>
            </p:custDataLst>
          </p:nvPr>
        </p:nvGrpSpPr>
        <p:grpSpPr>
          <a:xfrm>
            <a:off x="9805368" y="2340071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7" name="椭圆 2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PA_组合 28"/>
          <p:cNvGrpSpPr/>
          <p:nvPr>
            <p:custDataLst>
              <p:tags r:id="rId8"/>
            </p:custDataLst>
          </p:nvPr>
        </p:nvGrpSpPr>
        <p:grpSpPr>
          <a:xfrm>
            <a:off x="2478383" y="2346674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30" name="椭圆 2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sp>
        <p:nvSpPr>
          <p:cNvPr id="36" name="PA_椭圆 35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418553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感</a:t>
            </a:r>
            <a:endParaRPr lang="zh-CN" altLang="en-US" sz="4800" b="1" kern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PA_椭圆 3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4905946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4800" b="1" kern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PA_椭圆 3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406553" y="2605107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  <a:endParaRPr lang="zh-CN" altLang="en-US" sz="4800" b="1" kern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PA_椭圆 38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7908241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  <a:endParaRPr lang="zh-CN" altLang="en-US" sz="4800" b="1" kern="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9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网络编程介绍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58008" y="1914415"/>
            <a:ext cx="98383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自从互联网诞生以来，现在基本上所有的程序都是网络程序，很少有单机版的程序了。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计算机网络就是把各个计算机连接到一起，让网络中的计算机可以互相通信。网络编程就是如何在程序中实现两台计算机的通信。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举个例子，当你使用浏览器访问新浪网时，你的计算机就和新浪的某台     服务器通过互联网连接起来了，然后，新浪的服务器把网页内容作为数据通过互联网传输到你的电脑上。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由于你的电脑上可能不止浏览器，还有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Skype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Dropbox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、邮件客户端等，不同的程序连接的别的计算机也会不同，所以，更确切地说，网络通信是两台计算机上的两个进程之间的通信。比如，浏览器进程和新浪服务器上的某个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Web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服务进程在通信，而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进程是和腾讯的某个服务器上的某个进程在通信。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网络通信协议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2324" y="2044005"/>
            <a:ext cx="5467350" cy="302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67228" y="1103813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地址实际上是一个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位整数（称为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），以字符串表示的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192.168.0.1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实际上是把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8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位分组后的数字表示，目的是便于阅读。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IPv6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地址实际上是一个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128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位整数，它是目前使用的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的升级版，以字符串表示类似于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2001:0db8:85a3:0042:1000:8a2e:0370:7334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协议则是建立在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协议之上的。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协议负责在两台计算机之间建立可靠连接，保证数据包按顺序到达。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协议会通过握手建立连接，然后，对每个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包编号，确保对方按顺序收到，如果包丢掉了，就自动重发。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许多常用的更高级的协议都是建立在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协议基础上的，比如用于浏览器的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HTTP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协议、发送邮件的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SMTP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协议等。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报文除了包含要传输的数据外，还包含源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地址和目标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地址，源端口和目标端口。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端口有什么作用？在两台计算机通信时，只发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地址是不够的，因为同一台计算机上跑着多个网络程序。一个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报文来了之后，到底是交给浏览器还是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，就需要端口号来区分。每个网络程序都向操作系统申请唯一的端口号，这样，两个进程在两台计算机之间建立网络连接就需要各自的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地址和各自的端口号。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一个进程也可能同时与多个计算机建立链接，因此它会申请很多端口。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2869102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代码规范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73938" y="1067443"/>
            <a:ext cx="105312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代码格式：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缩进：</a:t>
            </a:r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统一使用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4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个空格进行缩进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行宽</a:t>
            </a:r>
            <a:r>
              <a:rPr lang="en-US" altLang="zh-CN" dirty="0"/>
              <a:t>:</a:t>
            </a:r>
            <a:endParaRPr lang="en-US" altLang="zh-CN" dirty="0"/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每行代码尽量不超过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80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个字符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在特殊情况下可以略微超过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80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，但最长不得超过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120)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理由：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这在查看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side-by-side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diff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时很有帮助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方便在控制台下查看代码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太长可能是设计有缺陷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引号：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简单说，自然语言使用双引号，机器标示使用单引号，因此 代码里 多数应该使用 单引号</a:t>
            </a:r>
            <a:endParaRPr lang="zh-CN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自然语言 使用双引号 "..."</a:t>
            </a:r>
            <a:br>
              <a:rPr lang="zh-CN" altLang="zh-CN" dirty="0">
                <a:solidFill>
                  <a:srgbClr val="24292E"/>
                </a:solidFill>
                <a:latin typeface="-apple-system"/>
              </a:rPr>
            </a:b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例如错误信息；很多情况还是 unicode，使用u"你好世界" </a:t>
            </a:r>
            <a:endParaRPr lang="zh-CN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机器标识 使用单引号 '...' 例如 dict 里的 key </a:t>
            </a:r>
            <a:endParaRPr lang="zh-CN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正则表达式 使用原生的双引号 r"..." </a:t>
            </a:r>
            <a:endParaRPr lang="zh-CN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文档字符串 (docstring) 使用三个双引号 """......"""</a:t>
            </a:r>
            <a:endParaRPr lang="zh-CN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流程图: 摘录 2"/>
          <p:cNvSpPr/>
          <p:nvPr/>
        </p:nvSpPr>
        <p:spPr>
          <a:xfrm>
            <a:off x="590333" y="1678688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流程图: 摘录 5"/>
          <p:cNvSpPr/>
          <p:nvPr/>
        </p:nvSpPr>
        <p:spPr>
          <a:xfrm>
            <a:off x="590333" y="2455461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摘录 8"/>
          <p:cNvSpPr/>
          <p:nvPr/>
        </p:nvSpPr>
        <p:spPr>
          <a:xfrm>
            <a:off x="570889" y="4410379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0360" y="1067443"/>
            <a:ext cx="1053128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空行：</a:t>
            </a:r>
            <a:endParaRPr lang="en-US" altLang="zh-CN" dirty="0"/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模块级函数和类定义之间空两行；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类成员函数之间空一行；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以使用多个空行分隔多组相关的函数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函数中可以使用空行分隔出逻辑相关的代码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流程图: 摘录 2"/>
          <p:cNvSpPr/>
          <p:nvPr/>
        </p:nvSpPr>
        <p:spPr>
          <a:xfrm>
            <a:off x="642714" y="1436126"/>
            <a:ext cx="236471" cy="19199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53" y="2371184"/>
            <a:ext cx="6600825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0360" y="1067443"/>
            <a:ext cx="105312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2.import </a:t>
            </a:r>
            <a:r>
              <a:rPr lang="zh-CN" altLang="en-US" b="1" dirty="0"/>
              <a:t>语句</a:t>
            </a:r>
            <a:r>
              <a:rPr lang="zh-CN" altLang="en-US" dirty="0"/>
              <a:t>：</a:t>
            </a:r>
            <a:endParaRPr lang="en-US" altLang="zh-CN" dirty="0"/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语句应该分行书写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语句应该使用 </a:t>
            </a:r>
            <a:r>
              <a:rPr lang="en-US" altLang="zh-CN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absolute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import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60" y="2131088"/>
            <a:ext cx="8553450" cy="23526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28" y="5157825"/>
            <a:ext cx="8695680" cy="1381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03427" y="748788"/>
            <a:ext cx="1053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90204" pitchFamily="34" charset="0"/>
              <a:buChar char="•"/>
            </a:pP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语句应该放在文件头部，置于模块说明及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之后，于全局变量之前；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语句应该按照顺序排列，每组之间用一个空行分隔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9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导入其他模块的类定义时，可以使用相对导入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如果发生命名冲突，则可使用命名空间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915" y="1720991"/>
            <a:ext cx="9105900" cy="194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5" y="4208032"/>
            <a:ext cx="9105900" cy="561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15" y="5222111"/>
            <a:ext cx="9105900" cy="145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基本概念：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pPr algn="just">
              <a:buNone/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是一种广泛使用的高级编程语言，属于通用型编程语言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由吉多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·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范罗苏姆创造。作为一种解释型语言，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的设计哲学强调代码的可读性和简洁的语法。相比于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C++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Java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让开发者能够用更少的代码表达想法。不管是小型还是大型程序，该语言都试图让程序的结构清晰明了。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buNone/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拥有垃圾回收功能，能够自动管理内存使用，并且支持多种编程范式，包括面向对象、命令式、函数式和过程式编程。其本身拥有一个巨大而广泛的标准库。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hlinkClick r:id="rId1" tooltip="解释器"/>
              </a:rPr>
              <a:t>解释器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本身几乎可以在所有的操作系统中运行。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的正式解释器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语言编写的、是一个由社群驱动的自由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hlinkClick r:id="rId2" tooltip="软件"/>
              </a:rPr>
              <a:t>软件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，目前由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软件基金会管理。 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5937" y="977181"/>
            <a:ext cx="10531280" cy="1754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r>
              <a:rPr lang="en-US" altLang="zh-CN" b="1" dirty="0"/>
              <a:t>3.</a:t>
            </a:r>
            <a:r>
              <a:rPr lang="zh-CN" altLang="en-US" b="1" dirty="0"/>
              <a:t>空格：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zh-CN" dirty="0"/>
              <a:t>在二元运算符两边各空一格[=,-,+=,==,&gt;,in,is not, and]: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455" y="2415913"/>
            <a:ext cx="8565340" cy="2855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5185" y="643352"/>
            <a:ext cx="10531280" cy="2003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函数的参数列表中，之后要有空格：</a:t>
            </a:r>
            <a:r>
              <a:rPr lang="zh-CN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函数的参数列表中，默认值等号两边不要添加空格：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185" y="1715633"/>
            <a:ext cx="7400925" cy="1743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5" y="4303355"/>
            <a:ext cx="7439025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15185" y="552220"/>
            <a:ext cx="10531280" cy="2003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左括号之后，右括号之前不要加多余的空格</a:t>
            </a:r>
            <a:r>
              <a:rPr lang="zh-CN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字典对象的左括号之前不要多余的空格：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185" y="4303355"/>
            <a:ext cx="7439025" cy="1924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35" y="1689809"/>
            <a:ext cx="7562850" cy="148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258791"/>
            <a:ext cx="1025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不要为对齐赋值语句而使用的额外空格：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360" y="2371193"/>
            <a:ext cx="7467600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换行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）第二行缩进到括号的起始处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）第二行缩进</a:t>
            </a:r>
            <a:r>
              <a:rPr lang="en-US" altLang="zh-CN" dirty="0"/>
              <a:t>4</a:t>
            </a:r>
            <a:r>
              <a:rPr lang="zh-CN" altLang="en-US" dirty="0"/>
              <a:t>个空格，适用于起始括号就换行的情形：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使用反斜杠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 \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换行，二元运算符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charset="-122"/>
                <a:ea typeface="SFMono-Regular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</a:t>
            </a:r>
            <a:r>
              <a:rPr lang="en-US" altLang="zh-CN" sz="1100" dirty="0">
                <a:solidFill>
                  <a:srgbClr val="24292E"/>
                </a:solidFill>
                <a:latin typeface="Arial Unicode MS" panose="020B0604020202020204" charset="-122"/>
                <a:ea typeface="-apple-system"/>
              </a:rPr>
              <a:t>.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等应出现在行末；长字符串也可以用此法换行</a:t>
            </a:r>
            <a:r>
              <a:rPr lang="zh-CN" altLang="en-US" dirty="0">
                <a:solidFill>
                  <a:srgbClr val="24292E"/>
                </a:solidFill>
                <a:ea typeface="-apple-system"/>
              </a:rPr>
              <a:t>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ea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 禁止复合语句，即一行中包含多个语句。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</a:rPr>
              <a:t>         if/for/while</a:t>
            </a:r>
            <a:r>
              <a:rPr lang="zh-CN" altLang="en-US" dirty="0">
                <a:solidFill>
                  <a:srgbClr val="24292E"/>
                </a:solidFill>
              </a:rPr>
              <a:t>一定要换行。</a:t>
            </a:r>
            <a:endParaRPr lang="zh-CN" altLang="zh-CN" dirty="0">
              <a:solidFill>
                <a:srgbClr val="24292E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512" y="2192363"/>
            <a:ext cx="7496175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6" y="3557065"/>
            <a:ext cx="7400925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5.docstring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dirty="0"/>
          </a:p>
          <a:p>
            <a:pPr algn="l"/>
            <a:r>
              <a:rPr lang="en-US" altLang="zh-CN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的规范中最其本的两点：</a:t>
            </a:r>
            <a:endParaRPr lang="en-US" altLang="zh-CN" b="1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所有的公共模块、函数、类、方法，都应该写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。私有方法不一定需要，但应该在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def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后提供一个块注释来说明。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的结束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"""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应该独占一行，除非此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只有一行。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8940" y="3819617"/>
            <a:ext cx="7391400" cy="153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707305" y="2916380"/>
            <a:ext cx="922078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第一个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18409" y="1744632"/>
            <a:ext cx="99994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pPr algn="just"/>
            <a:r>
              <a:rPr lang="en-US" altLang="zh-CN" sz="1800" dirty="0"/>
              <a:t>1.</a:t>
            </a:r>
            <a:r>
              <a:rPr lang="zh-CN" altLang="en-US" sz="1800" dirty="0"/>
              <a:t>版本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zh-CN" altLang="en-US" dirty="0"/>
              <a:t>        </a:t>
            </a:r>
            <a:r>
              <a:rPr lang="zh-CN" altLang="en-US" sz="1800" dirty="0"/>
              <a:t>目前，</a:t>
            </a:r>
            <a:r>
              <a:rPr lang="en-US" altLang="zh-CN" sz="1800" dirty="0"/>
              <a:t>Python</a:t>
            </a:r>
            <a:r>
              <a:rPr lang="zh-CN" altLang="en-US" sz="1800" dirty="0"/>
              <a:t>有两个版本，一个是</a:t>
            </a:r>
            <a:r>
              <a:rPr lang="en-US" altLang="zh-CN" sz="1800" dirty="0"/>
              <a:t>2.x</a:t>
            </a:r>
            <a:r>
              <a:rPr lang="zh-CN" altLang="en-US" sz="1800" dirty="0"/>
              <a:t>版，一个是</a:t>
            </a:r>
            <a:r>
              <a:rPr lang="en-US" altLang="zh-CN" sz="1800" dirty="0"/>
              <a:t>3.x</a:t>
            </a:r>
            <a:r>
              <a:rPr lang="zh-CN" altLang="en-US" sz="1800" dirty="0"/>
              <a:t>版，这两个版本是不兼容的。由于</a:t>
            </a:r>
            <a:r>
              <a:rPr lang="en-US" altLang="zh-CN" sz="1800" dirty="0"/>
              <a:t>3.x</a:t>
            </a:r>
            <a:r>
              <a:rPr lang="zh-CN" altLang="en-US" sz="1800" dirty="0"/>
              <a:t>版越来越普及，我们的课程将以最新的</a:t>
            </a:r>
            <a:r>
              <a:rPr lang="en-US" altLang="zh-CN" sz="1800" dirty="0"/>
              <a:t>Python 3.7</a:t>
            </a:r>
            <a:r>
              <a:rPr lang="zh-CN" altLang="en-US" sz="1800" dirty="0"/>
              <a:t>版本为基础。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sz="1800" dirty="0"/>
              <a:t>2.</a:t>
            </a:r>
            <a:r>
              <a:rPr lang="zh-CN" altLang="en-US" sz="1800" dirty="0"/>
              <a:t>平台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dirty="0"/>
              <a:t>         </a:t>
            </a:r>
            <a:r>
              <a:rPr lang="en-US" altLang="zh-CN" sz="1800" dirty="0"/>
              <a:t>Python</a:t>
            </a:r>
            <a:r>
              <a:rPr lang="zh-CN" altLang="en-US" sz="1800" dirty="0"/>
              <a:t>是跨平台的，它可以运行在</a:t>
            </a:r>
            <a:r>
              <a:rPr lang="en-US" altLang="zh-CN" sz="1800" dirty="0"/>
              <a:t>Windows</a:t>
            </a:r>
            <a:r>
              <a:rPr lang="zh-CN" altLang="en-US" sz="1800" dirty="0"/>
              <a:t>、</a:t>
            </a:r>
            <a:r>
              <a:rPr lang="en-US" altLang="zh-CN" sz="1800" dirty="0"/>
              <a:t>Mac</a:t>
            </a:r>
            <a:r>
              <a:rPr lang="zh-CN" altLang="en-US" sz="1800" dirty="0"/>
              <a:t>和各种</a:t>
            </a:r>
            <a:r>
              <a:rPr lang="en-US" altLang="zh-CN" sz="1800" dirty="0"/>
              <a:t>Linux/Unix</a:t>
            </a:r>
            <a:r>
              <a:rPr lang="zh-CN" altLang="en-US" sz="1800" dirty="0"/>
              <a:t>系统上。在</a:t>
            </a:r>
            <a:r>
              <a:rPr lang="en-US" altLang="zh-CN" sz="1800" dirty="0"/>
              <a:t>Windows</a:t>
            </a:r>
            <a:r>
              <a:rPr lang="zh-CN" altLang="en-US" sz="1800" dirty="0"/>
              <a:t>上写</a:t>
            </a:r>
            <a:r>
              <a:rPr lang="en-US" altLang="zh-CN" sz="1800" dirty="0"/>
              <a:t>Python</a:t>
            </a:r>
            <a:r>
              <a:rPr lang="zh-CN" altLang="en-US" sz="1800" dirty="0"/>
              <a:t>程序，放到</a:t>
            </a:r>
            <a:r>
              <a:rPr lang="en-US" altLang="zh-CN" sz="1800" dirty="0"/>
              <a:t>Linux</a:t>
            </a:r>
            <a:r>
              <a:rPr lang="zh-CN" altLang="en-US" sz="1800" dirty="0"/>
              <a:t>上也是能够运行的。使用</a:t>
            </a:r>
            <a:r>
              <a:rPr lang="en-US" altLang="zh-CN" sz="1800" dirty="0"/>
              <a:t>Python</a:t>
            </a:r>
            <a:r>
              <a:rPr lang="zh-CN" altLang="en-US" sz="1800" dirty="0"/>
              <a:t>编程，首先就得把</a:t>
            </a:r>
            <a:r>
              <a:rPr lang="en-US" altLang="zh-CN" sz="1800" dirty="0"/>
              <a:t>Python</a:t>
            </a:r>
            <a:r>
              <a:rPr lang="zh-CN" altLang="en-US" sz="1800" dirty="0"/>
              <a:t>安装到你的电脑里。安装后，你会得到</a:t>
            </a:r>
            <a:r>
              <a:rPr lang="en-US" altLang="zh-CN" sz="1800" dirty="0"/>
              <a:t>Python</a:t>
            </a:r>
            <a:r>
              <a:rPr lang="zh-CN" altLang="en-US" sz="1800" dirty="0"/>
              <a:t>解释器（就是负责运行</a:t>
            </a:r>
            <a:r>
              <a:rPr lang="en-US" altLang="zh-CN" sz="1800" dirty="0"/>
              <a:t>Python</a:t>
            </a:r>
            <a:r>
              <a:rPr lang="zh-CN" altLang="en-US" sz="1800" dirty="0"/>
              <a:t>程序的），一个命令行交互环境，还有一个简单的集成开发环境。</a:t>
            </a:r>
            <a:endParaRPr lang="zh-CN" altLang="en-US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18409" y="1303760"/>
            <a:ext cx="9999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3.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安装：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pPr algn="just"/>
            <a:r>
              <a:rPr lang="en-US" altLang="zh-CN" sz="1800" dirty="0"/>
              <a:t>     </a:t>
            </a:r>
            <a:r>
              <a:rPr lang="en-US" altLang="zh-CN" sz="1800" dirty="0">
                <a:hlinkClick r:id="rId1"/>
              </a:rPr>
              <a:t>https://www.python.org/</a:t>
            </a:r>
            <a:endParaRPr lang="en-US" altLang="zh-CN" sz="1800" dirty="0"/>
          </a:p>
          <a:p>
            <a:pPr algn="just"/>
            <a:r>
              <a:rPr lang="zh-CN" altLang="en-US" sz="1800" dirty="0"/>
              <a:t>     根据你的</a:t>
            </a:r>
            <a:r>
              <a:rPr lang="en-US" altLang="zh-CN" sz="1800" dirty="0"/>
              <a:t>Windows</a:t>
            </a:r>
            <a:r>
              <a:rPr lang="zh-CN" altLang="en-US" sz="1800" dirty="0"/>
              <a:t>版本（</a:t>
            </a:r>
            <a:r>
              <a:rPr lang="en-US" altLang="zh-CN" sz="1800" dirty="0"/>
              <a:t>64</a:t>
            </a:r>
            <a:r>
              <a:rPr lang="zh-CN" altLang="en-US" sz="1800" dirty="0"/>
              <a:t>位还是</a:t>
            </a:r>
            <a:r>
              <a:rPr lang="en-US" altLang="zh-CN" sz="1800" dirty="0"/>
              <a:t>32</a:t>
            </a:r>
            <a:r>
              <a:rPr lang="zh-CN" altLang="en-US" sz="1800" dirty="0"/>
              <a:t>位）从</a:t>
            </a:r>
            <a:r>
              <a:rPr lang="en-US" altLang="zh-CN" sz="1800" dirty="0"/>
              <a:t>Python</a:t>
            </a:r>
            <a:r>
              <a:rPr lang="zh-CN" altLang="en-US" sz="1800" dirty="0"/>
              <a:t>的官方网站下载</a:t>
            </a:r>
            <a:r>
              <a:rPr lang="en-US" altLang="zh-CN" sz="1800" dirty="0"/>
              <a:t>Python 3.7</a:t>
            </a:r>
            <a:r>
              <a:rPr lang="zh-CN" altLang="en-US" sz="1800" dirty="0"/>
              <a:t>对应的</a:t>
            </a:r>
            <a:r>
              <a:rPr lang="en-US" altLang="zh-CN" sz="1800" dirty="0">
                <a:hlinkClick r:id="rId2"/>
              </a:rPr>
              <a:t>64</a:t>
            </a:r>
            <a:r>
              <a:rPr lang="zh-CN" altLang="en-US" sz="1800" dirty="0">
                <a:hlinkClick r:id="rId2"/>
              </a:rPr>
              <a:t>位安装程序</a:t>
            </a:r>
            <a:r>
              <a:rPr lang="zh-CN" altLang="en-US" sz="1800" dirty="0"/>
              <a:t>或</a:t>
            </a:r>
            <a:r>
              <a:rPr lang="en-US" altLang="zh-CN" sz="1800" dirty="0">
                <a:hlinkClick r:id="rId3"/>
              </a:rPr>
              <a:t>32</a:t>
            </a:r>
            <a:r>
              <a:rPr lang="zh-CN" altLang="en-US" sz="1800" dirty="0">
                <a:hlinkClick r:id="rId3"/>
              </a:rPr>
              <a:t>位安装程序</a:t>
            </a:r>
            <a:r>
              <a:rPr lang="zh-CN" altLang="en-US" sz="1800" dirty="0"/>
              <a:t>然后，运行下载的</a:t>
            </a:r>
            <a:r>
              <a:rPr lang="en-US" altLang="zh-CN" sz="1800" dirty="0"/>
              <a:t>EXE</a:t>
            </a:r>
            <a:r>
              <a:rPr lang="zh-CN" altLang="en-US" sz="1800" dirty="0"/>
              <a:t>安装包。</a:t>
            </a:r>
            <a:endParaRPr lang="zh-CN" altLang="en-US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751" y="3059940"/>
            <a:ext cx="7830804" cy="3306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18409" y="1303760"/>
            <a:ext cx="9999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/>
              <a:t>4.</a:t>
            </a:r>
            <a:r>
              <a:rPr lang="zh-CN" altLang="en-US" sz="1800" dirty="0"/>
              <a:t>集成开发环境 </a:t>
            </a:r>
            <a:r>
              <a:rPr lang="en-US" altLang="zh-CN" sz="1800" dirty="0" err="1"/>
              <a:t>pycharm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sz="1800" dirty="0"/>
              <a:t>        https://www.jetbrains.com/pycharm/</a:t>
            </a:r>
            <a:endParaRPr lang="zh-CN" altLang="en-US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5858" y="2528267"/>
            <a:ext cx="5544589" cy="358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和其他编程语言的比较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439" y="1583680"/>
            <a:ext cx="8971428" cy="4514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360" y="1239176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32" y="1504950"/>
            <a:ext cx="6781800" cy="19240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82" y="3989371"/>
            <a:ext cx="643890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895546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0360" y="1239176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1847850"/>
            <a:ext cx="6524625" cy="316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871611" y="3000629"/>
            <a:ext cx="889217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基本数据类型和变量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119697"/>
            <a:ext cx="1025754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Python </a:t>
            </a:r>
            <a:r>
              <a:rPr lang="zh-CN" altLang="en-US" b="1" dirty="0"/>
              <a:t>语法的简要说明：</a:t>
            </a:r>
            <a:endParaRPr lang="en-US" altLang="zh-CN" b="1" dirty="0"/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每种语言都有自己的语法，不管是自然语言（英语，中文）还是计算机编程语言。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也不例外，它也有自己的语法规则，然后编辑器或者解析器根据符合语法的程序代码转换成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CPU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能够执行的机器码，然后执行。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的语法比较简单，采用缩进方式。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如上面的代码截图，以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#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开头的语句是注释，其他每一行都是一个语句，当语句以冒号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结尾时，缩进的语句视为代码块。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要注意的是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程序是大小写敏感的，如果写错了大小写，程序会报错。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0" y="2669268"/>
            <a:ext cx="8172450" cy="241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30360" y="1078017"/>
            <a:ext cx="10257544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二、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（）函数：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指令：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指令的执行对象：在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后面的括号里的内容。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print()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函数的作用是让计算机把你给它的指令结果，显示在屏幕的终端上。这里的指令就是你在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print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（）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函数里的内容。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3" y="2602009"/>
            <a:ext cx="5497869" cy="16539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5192" y="1096940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函数的执行流程如下：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向解释器发出指令，打印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'Hello Python‘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解析器把代码解释为计算器能读懂的机器语言；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计算机执行完后就打印结果；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29" y="2648860"/>
            <a:ext cx="6247447" cy="3660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89230" y="1414482"/>
            <a:ext cx="925784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三、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的基本数据类型：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计算机顾名思义就是可以做数学计算的机器，因此，计算机程序理所当然地可以处理各种数值。但是，计算机能处理的远不止数值，还可以处理文本、图形、音频、视频、网页等各种各样的数据，不同的数据，需要定义不同的数据类型。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Python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中，能够直接处理的数据类型主要有以下几种：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整数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浮点数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3.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字符串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4.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布尔值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5.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空值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此外，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Python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还提供了列表、字典等多种数据类型，并且允许创建自定义数据类型。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7077" y="1520732"/>
            <a:ext cx="9257845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1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.</a:t>
            </a:r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整数：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可以处理任意大小的整数，当然包括负整数，在程序中的表示方法和数学上的写法一模一样，例如：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-8080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计算机由于使用二进制，所以，有时候用十六进制表示整数比较方便，十六进制用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前缀和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0-9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a-f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表示，例如：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0xff00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0xa5b4c3d2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浮点数：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浮点数也就是小数，之所以称为浮点数，是因为按照科学记数法表示时，一个浮点数的小数点位置是可变的，比如，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1.23x109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12.3x108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是完全相等的。浮点数可以用数学写法，如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3.14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-9.01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，等等。但是对于很大或很小的浮点数，就必须用科学计数法表示，把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替代，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1.23x109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1.23e9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12.3e8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0.000012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可以写成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1.2e-5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整数和浮点数在计算机内部存储的方式是不同的，整数运算永远是精确的，而浮点数运算则可能会有四舍五入的误差。</a:t>
            </a:r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70871" y="1076038"/>
            <a:ext cx="95084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字符串：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字符串是以单引号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或双引号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括起来的任意文本，比如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’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abc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”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xyz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等等。请注意，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‘’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本身只是一种表示方式，不是字符串的一部分，因此，字符串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abc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只有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个字符。如果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本身也是一个字符，那就可以用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""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括起来，比如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"I'm OK"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包含的字符是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，空格，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O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K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个字符。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如果字符串内部既包含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又包含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怎么办？可以用转义字符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来标识，比如：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表示的字符串内容是：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  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014" y="3530074"/>
            <a:ext cx="7572375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14" y="4914995"/>
            <a:ext cx="75723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135962"/>
            <a:ext cx="9886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转义字符：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转义字符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可以转义很多字符，比如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表示换行，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\t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表示制表符，字符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本身也要转义，所以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表示的字符就是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如果字符串里面有很多字符都需要转义，就需要加很多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，为了简化，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还允许用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 ''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内部的字符串默认不转义。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如果字符串内部有很多换行，用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写在一行里不好阅读，为了简化，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允许用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‘’‘...’‘’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的格式表示多行内容。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上面是在交互式命令行内输入，注意在输入多行内容时，提示符由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&gt;&gt;&gt;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...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，提示你可以接着上一行输入，注意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...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是提示符，不是代码的一部分。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0" y="4069305"/>
            <a:ext cx="5067300" cy="2305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和其他编程语言的比较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6839" y="1504469"/>
            <a:ext cx="7338319" cy="38490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69920" y="563880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编译性语言编译过程</a:t>
            </a:r>
            <a:endParaRPr lang="zh-CN" altLang="en-US" dirty="0"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63923" y="1409303"/>
            <a:ext cx="950846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4.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布尔值：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      布尔值和布尔代数的表示完全一致，一个布尔值只有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、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两种值，要么是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 要么是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，在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中，可以直接用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表示布尔值（请注意大小写），也可以通过布尔运算计算出来。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布尔值可以用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and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not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运算。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运算是与运算，只有所有都为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运算结果才是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。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运算是或运算，只要其中有一个为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运算结果就是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。</a:t>
            </a:r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not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运算是非运算，它是一个单目运算符，把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变成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变成 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zh-CN" altLang="en-US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 </a:t>
            </a:r>
            <a:r>
              <a:rPr lang="en-US" altLang="zh-CN" b="1" dirty="0">
                <a:solidFill>
                  <a:srgbClr val="666666"/>
                </a:solidFill>
                <a:latin typeface="Helvetica Neue" panose="02000503000000020004"/>
              </a:rPr>
              <a:t>5.</a:t>
            </a:r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空值：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       空值是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里一个特殊的值，用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表示。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不能理解为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，因为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是有意义的，而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是一个特殊的空值。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34895" y="1183638"/>
            <a:ext cx="95084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四、基本数据类型转换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中数据类型转换的方法有下面几个：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3916" y="1952088"/>
            <a:ext cx="5044168" cy="421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34895" y="1183638"/>
            <a:ext cx="950846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五、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中的变量：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变量的创建和赋值：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程序中，变量是用一个变量名表示，可以是任意数据类型，变量名必须是大小写英文、数字和下划线（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_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）的组合，且不能用数字开头，比如：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这里的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就是一个变量，代表一个整数，注意一点是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是不用声明数据类型的。在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=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是赋值语句，跟其他的编程语言也是一样的，因为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定义变量时不需要声明数据类型，因此可以把任意的数据类型赋值给变量，且同一个变量可以反复赋值，而且可以是不同的数据类型。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1725" y="2499632"/>
            <a:ext cx="7448550" cy="55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92" y="4368076"/>
            <a:ext cx="7268015" cy="1970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140095"/>
            <a:ext cx="10000762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变量的指向问题：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一开始是指向了字符串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b=a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创建了变量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也指向了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指向的字符串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，最后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a=123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，把 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重新指向了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，所以最后输出变量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544" y="1538289"/>
            <a:ext cx="8131217" cy="20309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48" y="4449027"/>
            <a:ext cx="3831772" cy="1968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2" y="1140095"/>
            <a:ext cx="1025754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多个变量赋值：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允许同时为多个变量赋值。例如：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以上实例，创建一个整型对象，值为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，三个变量被分配到相同的内存空间上。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当然也可以为多个对象指定多个变量。例如：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 以上实例，两个整型对象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和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2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的分配给变量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和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b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，字符串对象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“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liangdianshui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”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分配给变量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c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978" y="1977118"/>
            <a:ext cx="6610350" cy="552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78" y="4023633"/>
            <a:ext cx="6492279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3000629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2" y="1140095"/>
            <a:ext cx="102575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一、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（列表）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list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（列表）是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内置的一种数据类型。 它是一种有序的集合，可以随时添加和删除其中的元素。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440" y="2675525"/>
            <a:ext cx="7591425" cy="1419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15" y="4870180"/>
            <a:ext cx="7600950" cy="847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2" y="1140095"/>
            <a:ext cx="1051560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如何创建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？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的格式：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其实列表就是用中括号</a:t>
            </a:r>
            <a:r>
              <a:rPr lang="en-US" altLang="zh-CN" dirty="0">
                <a:solidFill>
                  <a:srgbClr val="24292E"/>
                </a:solidFill>
                <a:latin typeface="Arial" panose="020B0604020202090204" pitchFamily="34" charset="0"/>
                <a:ea typeface="-apple-system"/>
              </a:rPr>
              <a:t>[ ]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括起来的数据，里面的每一个数据就叫做元素。每个元素之间使用逗号分隔</a:t>
            </a:r>
            <a:r>
              <a:rPr lang="zh-CN" altLang="en-US" dirty="0">
                <a:solidFill>
                  <a:srgbClr val="24292E"/>
                </a:solidFill>
                <a:ea typeface="-apple-system"/>
              </a:rPr>
              <a:t>，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90204" pitchFamily="34" charset="0"/>
                <a:ea typeface="-apple-system"/>
              </a:rPr>
              <a:t>且列表的数据元素不一定是相同的数据类型</a:t>
            </a:r>
            <a:r>
              <a:rPr lang="zh-CN" altLang="en-US" dirty="0">
                <a:solidFill>
                  <a:srgbClr val="24292E"/>
                </a:solidFill>
                <a:latin typeface="Arial" panose="020B0604020202090204" pitchFamily="34" charset="0"/>
                <a:ea typeface="-apple-system"/>
              </a:rPr>
              <a:t>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2264682"/>
            <a:ext cx="7543800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2" y="1140095"/>
            <a:ext cx="105156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如何访问列表中的值？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可以通过索引来访问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中每一个位置的元素，记得索引是从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开始的：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如果要取最后一个元素，除了计算索引位置外，还可以用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做索引，直接获取最后一个元素。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6727" y="1932894"/>
            <a:ext cx="7562850" cy="107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02" y="3253767"/>
            <a:ext cx="7610475" cy="253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24809" y="1648095"/>
            <a:ext cx="10515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是一个可变的有序表，所以，可以往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中追加元素到末尾：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也可以把元素插入到指定的位置，比如索引号为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2134" y="2184173"/>
            <a:ext cx="7600950" cy="1038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34" y="4363025"/>
            <a:ext cx="7581900" cy="100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863" y="1559950"/>
            <a:ext cx="6932888" cy="4595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39324" y="1509595"/>
            <a:ext cx="105156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要删除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末尾的元素，用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pop()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要删除指定位置的元素，用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pop(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i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方法，其中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i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是索引位置：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183" y="2115089"/>
            <a:ext cx="7591425" cy="1247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33" y="4372096"/>
            <a:ext cx="7572375" cy="120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39324" y="1509595"/>
            <a:ext cx="10515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要把某个元素替换成别的元素，可以直接赋值给对应的索引位置：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元素也可以是另一个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，比如：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575" y="2145166"/>
            <a:ext cx="7562850" cy="1000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414571"/>
            <a:ext cx="7591425" cy="101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39324" y="133542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运算符：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和*的操作符与字符串相似。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号用于组合列表，*号用于重复列表。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9187" y="2760327"/>
            <a:ext cx="6619875" cy="276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26410" y="1183638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函数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&amp;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方法：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9943" y="1767201"/>
            <a:ext cx="6757080" cy="4882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40101" y="1645302"/>
            <a:ext cx="9156104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二 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Tuple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另一种有序列表叫元组：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。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和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list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非常类似，但是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一旦初始化就不能修改，比如同样是列出同学的名字：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       现在，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classmates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这个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tuple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不能变了，它也没有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append()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insert()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这样的方法。其他获取元素的方法和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是一样的，你可以正常地使用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classmates[0]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 panose="02000503000000020004"/>
              </a:rPr>
              <a:t>classmates[-1]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，但不能赋值成另外的元素。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不可变的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有什么意义？因为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不可变，所以代码更安全。如果可能，能用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代替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list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就尽量用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812" y="2847975"/>
            <a:ext cx="757237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怎么创建元组？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元组创建很简单，只需要在括号中添加元素，并使用逗号隔开即可。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 panose="02000503000000020004"/>
              </a:rPr>
              <a:t>       创建空元组：</a:t>
            </a:r>
            <a:endParaRPr lang="en-US" altLang="zh-CN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元组中只包含一个元素时，需要在元素后面添加逗号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：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如果不加逗号，创建出来的就不是 元组（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），而是指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123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这个数了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。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678" y="1854200"/>
            <a:ext cx="760095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78" y="3588205"/>
            <a:ext cx="7553325" cy="504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03" y="4945517"/>
            <a:ext cx="7591425" cy="58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如何访问元组？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元组下标索引也是从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开始，元组（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tuple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）可以使用下标索引来访问元组中的值。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输出的结果：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225" y="1881414"/>
            <a:ext cx="7543800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03" y="4289766"/>
            <a:ext cx="75819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修改元组：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可以通过修改其他列表的值从而影响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的值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。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003" y="2384424"/>
            <a:ext cx="8496300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删除元组：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en-US" altLang="zh-CN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元组中的元素值是不允许删除的，但我们可以使用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del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语句来删除整个元组</a:t>
            </a:r>
            <a:endParaRPr lang="en-US" altLang="zh-CN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元组内置函数：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750" y="2187575"/>
            <a:ext cx="7524750" cy="1466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48" y="4327978"/>
            <a:ext cx="3571875" cy="232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 panose="02000503000000020004"/>
              </a:rPr>
              <a:t>元组运算符：</a:t>
            </a:r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      与字符串一样，元组之间可以使用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+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 panose="02000503000000020004"/>
              </a:rPr>
              <a:t>号和 * 号进行运算。这就意味着他们可以组合和复制，运算后会生成一个新的元组。</a:t>
            </a:r>
            <a:endParaRPr lang="en-US" altLang="zh-CN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1825" y="2997002"/>
            <a:ext cx="5848350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745" y="1427732"/>
            <a:ext cx="8690994" cy="46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2869102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Dict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一、字典（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Dictionary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）：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字典是另一种可变容器模型，且可存储任意类型对象。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字典的每个键值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(key=&gt;value)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对用冒号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(:)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分割，每个对之间用逗号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,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分割，整个字典包括在花括号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({ })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格式如下所示：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注意：键必须是唯一的，但值则不必。值可以取任何数据类型，但键必须是不可变的。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>
                <a:solidFill>
                  <a:srgbClr val="666666"/>
                </a:solidFill>
                <a:latin typeface="+mj-ea"/>
                <a:ea typeface="+mj-ea"/>
              </a:rPr>
              <a:t>创建</a:t>
            </a:r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（字典）实例：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368" y="2622876"/>
            <a:ext cx="7477125" cy="638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68" y="4775654"/>
            <a:ext cx="7553325" cy="819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588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访问字典：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我们知道了怎么创建列表了，回归到一开始提出到的问题，为什么使用字典能让我们很快的找出某个童鞋的电话呢？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输出的结果：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可以看到，如果你知道某个人的名字，也就是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key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值， 就能很快的查找到他对应的电话号码，也就是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Value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。这里需要注意的一点是：如果字典中没有这个键，是会报错的。</a:t>
            </a: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2143" y="2637882"/>
            <a:ext cx="9807575" cy="772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273" y="4518722"/>
            <a:ext cx="7362825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修改字典：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向字典添加新内容的方法是增加新的键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值对，修改或删除已有键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值对。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  <a:ea typeface="+mj-ea"/>
              </a:rPr>
              <a:t>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ea typeface="+mj-ea"/>
              </a:rPr>
              <a:t>输出的结果：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812" y="2224087"/>
            <a:ext cx="7572375" cy="2409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53" y="5485515"/>
            <a:ext cx="845820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204686" y="1108273"/>
            <a:ext cx="9462491" cy="1560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删除字典：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del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可以删除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（字典）中的某个元素，也能删除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通过调用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clear(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方法可以清除字典中的所有元素。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 panose="02000503000000020004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682" y="2337377"/>
            <a:ext cx="7255005" cy="27946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56" y="5733692"/>
            <a:ext cx="7496175" cy="86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5310" y="1086041"/>
            <a:ext cx="98213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（字典）使用时注意的事项：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（字典）是不允许一个键创建两次的，但是在创建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（字典）的时候如果出现了一个键值赋予了两次，会以最后一次赋予的值为准。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（字典）键必须不可变，可是键可以用数字，字符串或元组充当，但是就是不能使用   列表。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内部存放的顺序和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放入的顺序是没有任何关系。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比较，</a:t>
            </a:r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有以下几个特点：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(1)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查找和插入的速度极快，不会随着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的增加而变慢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(2)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需要占用大量的内存，内存浪费多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相反：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(1)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查找和插入的时间随着元素的增加而增加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(2)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占用空间小，浪费内存很少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5310" y="1086041"/>
            <a:ext cx="982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（字典）的函数和方法：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 panose="02000503000000020004"/>
            </a:endParaRPr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387" y="1847654"/>
            <a:ext cx="6467475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5310" y="1086041"/>
            <a:ext cx="98213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和其他语言类似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是一个无序不重复元素集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基本功能包括关系测试和消除重复元素。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类似，但是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不存储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value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值的。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的创建：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创建一个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，需要提供一个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作为输入集合。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传入的参数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[123,456,789]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，而显示的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{456, 123, 789}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只是告诉你这个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内部有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456, 123, 789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个元素，显示的顺序跟你参数中的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里的元素的顺序是不一致的，这也说明了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是无序的。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6975" y="3409317"/>
            <a:ext cx="7258050" cy="70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4882859"/>
            <a:ext cx="7229475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5310" y="1086041"/>
            <a:ext cx="9821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添加元素：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add(key)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方法可以添加元素到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中，可以重复添加，但不会有效果，因为重复元素在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中会自动被过滤的。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078" y="2413635"/>
            <a:ext cx="7296150" cy="1695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03" y="5050144"/>
            <a:ext cx="712470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5310" y="1086041"/>
            <a:ext cx="9821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添加元素：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add(key)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方法可以添加元素到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中，可以重复添加，但不会有效果，因为重复元素在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中会自动被过滤的。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0078" y="2413635"/>
            <a:ext cx="7296150" cy="1695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803" y="5050144"/>
            <a:ext cx="7124700" cy="89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175" y="1521629"/>
            <a:ext cx="7583648" cy="4575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05350" y="1356825"/>
            <a:ext cx="98213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删除元素：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remove(key)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方法可以删除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中的元素：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的运用：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是一个无序不重复元素集，因此，两个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可以做数学意义上的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union(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并集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), intersection(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交集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), difference(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差集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等操作。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890" y="2462212"/>
            <a:ext cx="7248525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89" y="4367699"/>
            <a:ext cx="7172325" cy="742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505350" y="1167036"/>
            <a:ext cx="9821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一、条件语句：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条件语句跟其他语言基本一致的，都是通过一条或多条语句的执行结果（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或者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）来决定执行的代码块。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程序语言指定任何非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和非空（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null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）值为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或者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null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执行的流程图如下：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91" y="3469851"/>
            <a:ext cx="2673668" cy="286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54573" y="779952"/>
            <a:ext cx="90163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语句的基本形式：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语句的基本形式如下：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冒号和缩进是一种语法。它会帮助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区分代码之间的层次，理解条件执行的逻辑及先后顺序。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语句多个判断条件的形式：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532" y="1762490"/>
            <a:ext cx="7277100" cy="1228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057" y="4289837"/>
            <a:ext cx="7267575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028864"/>
            <a:ext cx="10073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语句多个条件同时判断：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有多个条件时可使用括号来区分判断的先后顺序，括号中的判断优先执行，此外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的优先级低于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&gt;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（大于）、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&lt;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（小于）等判断符号，即大于和小于在没有括号的情况下会比与或要优先判断。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嵌套：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即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中可以嵌套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0062" y="4267036"/>
            <a:ext cx="3571875" cy="15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028864"/>
            <a:ext cx="1007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 、循环语句：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循环语句的一般形式如图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272" y="1352029"/>
            <a:ext cx="2617301" cy="27211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4396366"/>
            <a:ext cx="7648575" cy="186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60353" y="1028864"/>
            <a:ext cx="10073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1.for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循环语句：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基本的流程图：                                                   基本的语法格式：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举例：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353" y="2085511"/>
            <a:ext cx="4300537" cy="40002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32" y="2281237"/>
            <a:ext cx="3838575" cy="7715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32" y="3619768"/>
            <a:ext cx="3476625" cy="7810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667" y="4607326"/>
            <a:ext cx="893652" cy="2034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81449" y="1196504"/>
            <a:ext cx="10073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2.range( )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for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循环还常常和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函数搭配使用的。使用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range(x)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函数，就可以生成一个从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x-1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的整数序列。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 的意思为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；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）的意思为：从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数到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（不取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），每次间隔为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7937" y="3648323"/>
            <a:ext cx="7096125" cy="80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912" y="4990904"/>
            <a:ext cx="7210425" cy="97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44490" y="1196504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3.While</a:t>
            </a:r>
            <a:r>
              <a:rPr lang="zh-CN" altLang="en-US" dirty="0"/>
              <a:t>循环语句：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/>
              <a:t>       While </a:t>
            </a:r>
            <a:r>
              <a:rPr lang="zh-CN" altLang="en-US" b="0" dirty="0"/>
              <a:t>循环和 </a:t>
            </a:r>
            <a:r>
              <a:rPr lang="en-US" altLang="zh-CN" b="0" dirty="0"/>
              <a:t>for </a:t>
            </a:r>
            <a:r>
              <a:rPr lang="zh-CN" altLang="en-US" b="0" dirty="0"/>
              <a:t>循环的作用是一样的。我们先来看看 </a:t>
            </a:r>
            <a:r>
              <a:rPr lang="en-US" altLang="zh-CN" b="0" dirty="0"/>
              <a:t>While </a:t>
            </a:r>
            <a:r>
              <a:rPr lang="zh-CN" altLang="en-US" b="0" dirty="0"/>
              <a:t>循环语句的样子：</a:t>
            </a:r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912" y="2396833"/>
            <a:ext cx="8258175" cy="2676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287" y="5661496"/>
            <a:ext cx="6543675" cy="42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6434" y="1438139"/>
            <a:ext cx="1033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for </a:t>
            </a:r>
            <a:r>
              <a:rPr lang="zh-CN" altLang="en-US" dirty="0"/>
              <a:t>循环和 </a:t>
            </a:r>
            <a:r>
              <a:rPr lang="en-US" altLang="zh-CN" dirty="0" err="1"/>
              <a:t>whlie</a:t>
            </a:r>
            <a:r>
              <a:rPr lang="en-US" altLang="zh-CN" dirty="0"/>
              <a:t> </a:t>
            </a:r>
            <a:r>
              <a:rPr lang="zh-CN" altLang="en-US" dirty="0"/>
              <a:t>循环的区别：</a:t>
            </a:r>
            <a:endParaRPr lang="en-US" altLang="zh-CN" dirty="0"/>
          </a:p>
          <a:p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1</a:t>
            </a:r>
            <a:r>
              <a:rPr lang="zh-CN" altLang="en-US" b="0" dirty="0"/>
              <a:t>）</a:t>
            </a:r>
            <a:r>
              <a:rPr lang="en-US" altLang="zh-CN" b="0" dirty="0"/>
              <a:t>for </a:t>
            </a:r>
            <a:r>
              <a:rPr lang="zh-CN" altLang="en-US" b="0" dirty="0"/>
              <a:t>循环主要用在迭代可迭代对象的情况。</a:t>
            </a:r>
            <a:endParaRPr lang="zh-CN" altLang="en-US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2</a:t>
            </a:r>
            <a:r>
              <a:rPr lang="zh-CN" altLang="en-US" b="0" dirty="0"/>
              <a:t>）</a:t>
            </a:r>
            <a:r>
              <a:rPr lang="en-US" altLang="zh-CN" b="0" dirty="0"/>
              <a:t>while </a:t>
            </a:r>
            <a:r>
              <a:rPr lang="zh-CN" altLang="en-US" b="0" dirty="0"/>
              <a:t>循环主要用在需要满足一定条件为真，反复执行的情况。（死循环</a:t>
            </a:r>
            <a:r>
              <a:rPr lang="en-US" altLang="zh-CN" b="0" dirty="0"/>
              <a:t>+break </a:t>
            </a:r>
            <a:r>
              <a:rPr lang="zh-CN" altLang="en-US" b="0" dirty="0"/>
              <a:t>退出等情况。）</a:t>
            </a:r>
            <a:endParaRPr lang="zh-CN" altLang="en-US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3</a:t>
            </a:r>
            <a:r>
              <a:rPr lang="zh-CN" altLang="en-US" b="0" dirty="0"/>
              <a:t>）部分情况下，</a:t>
            </a:r>
            <a:r>
              <a:rPr lang="en-US" altLang="zh-CN" b="0" dirty="0"/>
              <a:t>for </a:t>
            </a:r>
            <a:r>
              <a:rPr lang="zh-CN" altLang="en-US" b="0" dirty="0"/>
              <a:t>循环和 </a:t>
            </a:r>
            <a:r>
              <a:rPr lang="en-US" altLang="zh-CN" b="0" dirty="0"/>
              <a:t>while </a:t>
            </a:r>
            <a:r>
              <a:rPr lang="zh-CN" altLang="en-US" b="0" dirty="0"/>
              <a:t>循环可以互换使用。</a:t>
            </a:r>
            <a:endParaRPr lang="zh-CN" altLang="en-US" b="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0" dirty="0"/>
          </a:p>
          <a:p>
            <a:r>
              <a:rPr lang="zh-CN" altLang="en-US" b="0" dirty="0"/>
              <a:t>    虽然打印的结果是一样的，但是细细品味你会发现，他们执行的顺序和知道的条件是不同的。</a:t>
            </a:r>
            <a:endParaRPr lang="zh-CN" altLang="en-US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3060398"/>
            <a:ext cx="7181850" cy="2181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15" y="1598840"/>
            <a:ext cx="7831472" cy="4363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6434" y="1299639"/>
            <a:ext cx="10331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en-US" dirty="0"/>
              <a:t> 嵌套循环：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</a:t>
            </a:r>
            <a:r>
              <a:rPr lang="en-US" altLang="zh-CN" b="0" dirty="0"/>
              <a:t>for </a:t>
            </a:r>
            <a:r>
              <a:rPr lang="zh-CN" altLang="en-US" b="0" dirty="0"/>
              <a:t>循环嵌套语法：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while</a:t>
            </a:r>
            <a:r>
              <a:rPr lang="zh-CN" altLang="en-US" b="0" dirty="0"/>
              <a:t>循环嵌套语法：</a:t>
            </a:r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128" y="2408290"/>
            <a:ext cx="725805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8" y="4744363"/>
            <a:ext cx="7315200" cy="124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 数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85192" y="1125592"/>
            <a:ext cx="1079076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一、什么是函数？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zh-CN" altLang="en-US" b="0" dirty="0"/>
              <a:t>函数就是组织好的，可重复使用的，用来实现单一，或相关联功能的代码段。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二、如何自定义函数？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首先，了解一下函数的组成：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所以自定义函数，基本有以下规则步骤：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1</a:t>
            </a:r>
            <a:r>
              <a:rPr lang="zh-CN" altLang="en-US" b="0" dirty="0"/>
              <a:t>）函数代码块以 </a:t>
            </a:r>
            <a:r>
              <a:rPr lang="en-US" altLang="zh-CN" b="0" dirty="0"/>
              <a:t>def </a:t>
            </a:r>
            <a:r>
              <a:rPr lang="zh-CN" altLang="en-US" b="0" dirty="0"/>
              <a:t>关键词开头，后接函数标识符名称和圆括号</a:t>
            </a:r>
            <a:r>
              <a:rPr lang="en-US" altLang="zh-CN" b="0" dirty="0"/>
              <a:t>() </a:t>
            </a:r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2</a:t>
            </a:r>
            <a:r>
              <a:rPr lang="zh-CN" altLang="en-US" b="0" dirty="0"/>
              <a:t>）任何传入参数和自变量必须放在圆括号中间。圆括号之间可以用于定义参数 </a:t>
            </a:r>
            <a:endParaRPr lang="zh-CN" altLang="en-US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3</a:t>
            </a:r>
            <a:r>
              <a:rPr lang="zh-CN" altLang="en-US" b="0" dirty="0"/>
              <a:t>）函数的第一行语句可以选择性地使用文档字符串（用于存放函数说明） </a:t>
            </a:r>
            <a:endParaRPr lang="zh-CN" altLang="en-US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4</a:t>
            </a:r>
            <a:r>
              <a:rPr lang="zh-CN" altLang="en-US" b="0" dirty="0"/>
              <a:t>）函数内容以冒号起始，并且缩进 </a:t>
            </a:r>
            <a:endParaRPr lang="zh-CN" altLang="en-US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5</a:t>
            </a:r>
            <a:r>
              <a:rPr lang="zh-CN" altLang="en-US" b="0" dirty="0"/>
              <a:t>）</a:t>
            </a:r>
            <a:r>
              <a:rPr lang="en-US" altLang="zh-CN" b="0" dirty="0"/>
              <a:t>return [</a:t>
            </a:r>
            <a:r>
              <a:rPr lang="zh-CN" altLang="en-US" b="0" dirty="0"/>
              <a:t>表达式</a:t>
            </a:r>
            <a:r>
              <a:rPr lang="en-US" altLang="zh-CN" b="0" dirty="0"/>
              <a:t>] </a:t>
            </a:r>
            <a:r>
              <a:rPr lang="zh-CN" altLang="en-US" b="0" dirty="0"/>
              <a:t>结束函数，选择性地返回一个值给调用方。不带表达式的 </a:t>
            </a:r>
            <a:r>
              <a:rPr lang="en-US" altLang="zh-CN" b="0" dirty="0"/>
              <a:t>return </a:t>
            </a:r>
            <a:r>
              <a:rPr lang="zh-CN" altLang="en-US" b="0" dirty="0"/>
              <a:t>相当于返回 </a:t>
            </a:r>
            <a:r>
              <a:rPr lang="en-US" altLang="zh-CN" b="0" dirty="0"/>
              <a:t>None</a:t>
            </a:r>
            <a:r>
              <a:rPr lang="zh-CN" altLang="en-US" b="0" dirty="0"/>
              <a:t>。</a:t>
            </a:r>
            <a:endParaRPr lang="zh-CN" altLang="en-US" b="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3256722"/>
            <a:ext cx="7219950" cy="96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93744" y="966311"/>
            <a:ext cx="1079076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三、函数的参数：</a:t>
            </a:r>
            <a:endParaRPr lang="en-US" altLang="zh-CN" dirty="0"/>
          </a:p>
          <a:p>
            <a:r>
              <a:rPr lang="en-US" altLang="zh-CN" b="0" dirty="0"/>
              <a:t>       </a:t>
            </a:r>
            <a:r>
              <a:rPr lang="zh-CN" altLang="en-US" b="0" dirty="0"/>
              <a:t>主要的参数类型有：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默认参数、关键字参数（位置参数）、不定长参数。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默认参数：</a:t>
            </a:r>
            <a:endParaRPr lang="en-US" altLang="zh-CN" dirty="0"/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dirty="0"/>
              <a:t>       从输出结果可以看到，当设置了默认参数的时候，在调用函数的时候，不传该参数，就会使用默认值。</a:t>
            </a:r>
            <a:endParaRPr lang="zh-CN" altLang="en-US" b="0" dirty="0"/>
          </a:p>
          <a:p>
            <a:r>
              <a:rPr lang="zh-CN" altLang="en-US" b="0" dirty="0"/>
              <a:t>但是这里需要注意的一点是：只有在形参表末尾的那些参数可以有默认参数值，也就是说不能在声明函数形参的时候，先声明有默认值的形参而后声明没有默认值的形参。</a:t>
            </a:r>
            <a:endParaRPr lang="zh-CN" altLang="en-US" b="0" dirty="0"/>
          </a:p>
          <a:p>
            <a:r>
              <a:rPr lang="zh-CN" altLang="en-US" b="0" dirty="0"/>
              <a:t>      这是因为赋给形参的值是根据位置而赋值的。例如，</a:t>
            </a:r>
            <a:r>
              <a:rPr lang="en-US" altLang="zh-CN" b="0" dirty="0"/>
              <a:t>def </a:t>
            </a:r>
            <a:r>
              <a:rPr lang="en-US" altLang="zh-CN" b="0" dirty="0" err="1"/>
              <a:t>func</a:t>
            </a:r>
            <a:r>
              <a:rPr lang="en-US" altLang="zh-CN" b="0" dirty="0"/>
              <a:t>(a, b=1) </a:t>
            </a:r>
            <a:r>
              <a:rPr lang="zh-CN" altLang="en-US" b="0" dirty="0"/>
              <a:t>是有效的，但是 </a:t>
            </a:r>
            <a:r>
              <a:rPr lang="en-US" altLang="zh-CN" b="0" dirty="0"/>
              <a:t>def </a:t>
            </a:r>
            <a:r>
              <a:rPr lang="en-US" altLang="zh-CN" b="0" dirty="0" err="1"/>
              <a:t>func</a:t>
            </a:r>
            <a:r>
              <a:rPr lang="en-US" altLang="zh-CN" b="0" dirty="0"/>
              <a:t>(a=1, b) </a:t>
            </a:r>
            <a:r>
              <a:rPr lang="zh-CN" altLang="en-US" b="0" dirty="0"/>
              <a:t>是无效的。</a:t>
            </a:r>
            <a:endParaRPr lang="en-US" altLang="zh-CN" b="0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注意：</a:t>
            </a:r>
            <a:r>
              <a:rPr lang="zh-CN" altLang="en-US" b="0" dirty="0"/>
              <a:t>默认参数的值是不可变的对象，比如</a:t>
            </a:r>
            <a:r>
              <a:rPr lang="en-US" altLang="zh-CN" b="0" dirty="0"/>
              <a:t>None</a:t>
            </a:r>
            <a:r>
              <a:rPr lang="zh-CN" altLang="en-US" b="0" dirty="0"/>
              <a:t>、</a:t>
            </a:r>
            <a:r>
              <a:rPr lang="en-US" altLang="zh-CN" b="0" dirty="0"/>
              <a:t>True</a:t>
            </a:r>
            <a:r>
              <a:rPr lang="zh-CN" altLang="en-US" b="0" dirty="0"/>
              <a:t>、</a:t>
            </a:r>
            <a:r>
              <a:rPr lang="en-US" altLang="zh-CN" b="0" dirty="0"/>
              <a:t>False</a:t>
            </a:r>
            <a:r>
              <a:rPr lang="zh-CN" altLang="en-US" b="0" dirty="0"/>
              <a:t>、数字或字符串。</a:t>
            </a:r>
            <a:endParaRPr lang="zh-CN" altLang="en-US" b="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2148525"/>
            <a:ext cx="5668039" cy="2560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808106"/>
            <a:ext cx="3352800" cy="78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6047" y="824782"/>
            <a:ext cx="10790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关键字参数（位置参数）：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一般情况下，我们需要给函数传参的时候，是要按顺序来的，如果不对应顺序，就会传错值。</a:t>
            </a:r>
            <a:endParaRPr lang="zh-CN" altLang="en-US" b="0" dirty="0"/>
          </a:p>
          <a:p>
            <a:r>
              <a:rPr lang="zh-CN" altLang="en-US" b="0" dirty="0"/>
              <a:t>      不过在 </a:t>
            </a:r>
            <a:r>
              <a:rPr lang="en-US" altLang="zh-CN" b="0" dirty="0"/>
              <a:t>Python </a:t>
            </a:r>
            <a:r>
              <a:rPr lang="zh-CN" altLang="en-US" b="0" dirty="0"/>
              <a:t>中，可以通过参数名来给函数传递参数，而不用关心参数列表定义时的顺序，这被称之为关键字参数。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使用关键参数有两个优势 ：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由于我们不必担心参数的顺序，使用函数变得更加简单了。</a:t>
            </a:r>
            <a:endParaRPr lang="zh-CN" altLang="en-US" b="0" dirty="0"/>
          </a:p>
          <a:p>
            <a:r>
              <a:rPr lang="zh-CN" altLang="en-US" b="0" dirty="0"/>
              <a:t>假设其他参数都有默认值，我们可以只给我们想要的那些参数赋值。</a:t>
            </a:r>
            <a:endParaRPr lang="zh-CN" altLang="en-US" b="0" dirty="0"/>
          </a:p>
          <a:p>
            <a:endParaRPr lang="en-US" altLang="zh-CN" dirty="0"/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926" y="4087267"/>
            <a:ext cx="5735002" cy="2522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1887" y="1157926"/>
            <a:ext cx="10768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不定长参数：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/>
              <a:t>      Python </a:t>
            </a:r>
            <a:r>
              <a:rPr lang="zh-CN" altLang="en-US" b="0" dirty="0"/>
              <a:t>提供了一种元组的方式来接受没有直接定义的参数。这种方式在参数前边加星号 * 。</a:t>
            </a:r>
            <a:endParaRPr lang="zh-CN" altLang="en-US" b="0" dirty="0"/>
          </a:p>
          <a:p>
            <a:r>
              <a:rPr lang="zh-CN" altLang="en-US" b="0" dirty="0"/>
              <a:t>如果在函数调用时没有指定参数，它就是一个空元组。我们也可以不向函数传递未命名的变量。</a:t>
            </a:r>
            <a:endParaRPr lang="zh-CN" altLang="en-US" b="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4" y="2469374"/>
            <a:ext cx="7143750" cy="2952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87" y="5931974"/>
            <a:ext cx="7305675" cy="40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1887" y="1157926"/>
            <a:ext cx="10768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只接受关键字参数：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很多情况下，使用强制关键字参数会比使用位置参数表意更加清晰，程序也更加具有可读性。使用强制关键字参数也会比使用 **</a:t>
            </a:r>
            <a:r>
              <a:rPr lang="en-US" altLang="zh-CN" b="0" dirty="0"/>
              <a:t>kw </a:t>
            </a:r>
            <a:r>
              <a:rPr lang="zh-CN" altLang="en-US" b="0" dirty="0"/>
              <a:t>参数更好且强制关键字参数在一些更高级场合同样也很有用。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  将强制关键字参数放到某个*参数或者单个*后面就能达到这种效果</a:t>
            </a:r>
            <a:r>
              <a:rPr lang="en-US" altLang="zh-CN" b="0" dirty="0"/>
              <a:t>,</a:t>
            </a:r>
            <a:r>
              <a:rPr lang="zh-CN" altLang="en-US" b="0" dirty="0"/>
              <a:t>比如：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   通过例子可以看，如果 </a:t>
            </a:r>
            <a:r>
              <a:rPr lang="en-US" altLang="zh-CN" b="0" dirty="0"/>
              <a:t>age , sex </a:t>
            </a:r>
            <a:r>
              <a:rPr lang="zh-CN" altLang="en-US" b="0" dirty="0"/>
              <a:t>不使用关键字参数是会报错的。</a:t>
            </a:r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0" y="2960248"/>
            <a:ext cx="7044690" cy="3002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1887" y="1157926"/>
            <a:ext cx="10768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四、函数传值问题：</a:t>
            </a:r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不可更改的类型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：类似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c++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的值传递，如 整数、字符串、元组。如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），传递的只是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的值，没有影响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对象本身。比如在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）内部修改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的值，只是修改另一个复制的对象，不会影响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本身。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可更改的类型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：类似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c++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的引用传递，如 列表，字典。如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），则是将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真正的传过去，修改后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外部的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也会受影响。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i="0" u="none" strike="noStrike" dirty="0">
                <a:solidFill>
                  <a:srgbClr val="24292E"/>
                </a:solidFill>
                <a:effectLst/>
                <a:latin typeface="-apple-system"/>
              </a:rPr>
              <a:t>五、匿名函数：</a:t>
            </a:r>
            <a:endParaRPr lang="zh-CN" altLang="en-US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dirty="0"/>
              <a:t>      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lambda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来创建匿名函数，也就是不再使用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def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语句这样标准的形式定义一个函数。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基本语法：</a:t>
            </a:r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注意：</a:t>
            </a:r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尽管 </a:t>
            </a:r>
            <a:r>
              <a:rPr lang="en-US" altLang="zh-CN" b="0" dirty="0">
                <a:solidFill>
                  <a:srgbClr val="24292E"/>
                </a:solidFill>
                <a:latin typeface="-apple-system"/>
              </a:rPr>
              <a:t>lambda </a:t>
            </a:r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表达式允许你定义简单函数，但是它的使用是有限制的。 只能指定单个表达式，它的值就是最后的返回值。也就是说不能包含其他的语言特性了， 包括多个语句、条件表达式、迭代以及异常处理等等。</a:t>
            </a:r>
            <a:endParaRPr lang="en-US" altLang="zh-CN" b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040" y="4561174"/>
            <a:ext cx="7134225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1887" y="966311"/>
            <a:ext cx="10768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一</a:t>
            </a:r>
            <a:r>
              <a:rPr lang="zh-CN" altLang="en-US" dirty="0"/>
              <a:t>、迭代：</a:t>
            </a:r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r>
              <a:rPr lang="zh-CN" altLang="en-US" b="0" dirty="0"/>
              <a:t>迭代是 </a:t>
            </a:r>
            <a:r>
              <a:rPr lang="en-US" altLang="zh-CN" b="0" dirty="0"/>
              <a:t>Python </a:t>
            </a:r>
            <a:r>
              <a:rPr lang="zh-CN" altLang="en-US" b="0" dirty="0"/>
              <a:t>最强大的功能之一，是访问集合元素的一种方式。在 </a:t>
            </a:r>
            <a:r>
              <a:rPr lang="en-US" altLang="zh-CN" b="0" dirty="0"/>
              <a:t>Python </a:t>
            </a:r>
            <a:r>
              <a:rPr lang="zh-CN" altLang="en-US" b="0" dirty="0"/>
              <a:t>中，给定一个 </a:t>
            </a:r>
            <a:r>
              <a:rPr lang="en-US" altLang="zh-CN" b="0" dirty="0"/>
              <a:t>list </a:t>
            </a:r>
            <a:r>
              <a:rPr lang="zh-CN" altLang="en-US" b="0" dirty="0"/>
              <a:t>或 </a:t>
            </a:r>
            <a:r>
              <a:rPr lang="en-US" altLang="zh-CN" b="0" dirty="0"/>
              <a:t>tuple</a:t>
            </a:r>
            <a:r>
              <a:rPr lang="zh-CN" altLang="en-US" b="0" dirty="0"/>
              <a:t>，我们可以通过 </a:t>
            </a:r>
            <a:r>
              <a:rPr lang="en-US" altLang="zh-CN" b="0" dirty="0"/>
              <a:t>for </a:t>
            </a:r>
            <a:r>
              <a:rPr lang="zh-CN" altLang="en-US" b="0" dirty="0"/>
              <a:t>循环来遍历这个 </a:t>
            </a:r>
            <a:r>
              <a:rPr lang="en-US" altLang="zh-CN" b="0" dirty="0"/>
              <a:t>list </a:t>
            </a:r>
            <a:r>
              <a:rPr lang="zh-CN" altLang="en-US" b="0" dirty="0"/>
              <a:t>或 </a:t>
            </a:r>
            <a:r>
              <a:rPr lang="en-US" altLang="zh-CN" b="0" dirty="0"/>
              <a:t>tuple </a:t>
            </a:r>
            <a:r>
              <a:rPr lang="zh-CN" altLang="en-US" b="0" dirty="0"/>
              <a:t>，这种遍历就是迭代。只要是可迭代的对象，无论有没有下标，都是可以迭代的。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例如：                                                                           输出结果：</a:t>
            </a:r>
            <a:endParaRPr lang="zh-CN" altLang="en-US" b="0" dirty="0"/>
          </a:p>
          <a:p>
            <a:endParaRPr lang="en-US" altLang="zh-CN" dirty="0"/>
          </a:p>
          <a:p>
            <a:endParaRPr lang="en-US" altLang="zh-CN" b="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098" y="2353815"/>
            <a:ext cx="4006238" cy="42949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42" y="2747962"/>
            <a:ext cx="3400425" cy="273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中新金桥">
  <a:themeElements>
    <a:clrScheme name="自定义 8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8496B0"/>
      </a:accent2>
      <a:accent3>
        <a:srgbClr val="44546A"/>
      </a:accent3>
      <a:accent4>
        <a:srgbClr val="8496B0"/>
      </a:accent4>
      <a:accent5>
        <a:srgbClr val="44546A"/>
      </a:accent5>
      <a:accent6>
        <a:srgbClr val="8496B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0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546A"/>
    </a:accent1>
    <a:accent2>
      <a:srgbClr val="8496B0"/>
    </a:accent2>
    <a:accent3>
      <a:srgbClr val="44546A"/>
    </a:accent3>
    <a:accent4>
      <a:srgbClr val="8496B0"/>
    </a:accent4>
    <a:accent5>
      <a:srgbClr val="44546A"/>
    </a:accent5>
    <a:accent6>
      <a:srgbClr val="8496B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80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546A"/>
    </a:accent1>
    <a:accent2>
      <a:srgbClr val="8496B0"/>
    </a:accent2>
    <a:accent3>
      <a:srgbClr val="44546A"/>
    </a:accent3>
    <a:accent4>
      <a:srgbClr val="8496B0"/>
    </a:accent4>
    <a:accent5>
      <a:srgbClr val="44546A"/>
    </a:accent5>
    <a:accent6>
      <a:srgbClr val="8496B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32593</Words>
  <Application>WPS 演示</Application>
  <PresentationFormat>宽屏</PresentationFormat>
  <Paragraphs>4037</Paragraphs>
  <Slides>214</Slides>
  <Notes>206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214</vt:i4>
      </vt:variant>
    </vt:vector>
  </HeadingPairs>
  <TitlesOfParts>
    <vt:vector size="237" baseType="lpstr">
      <vt:lpstr>Arial</vt:lpstr>
      <vt:lpstr>方正书宋_GBK</vt:lpstr>
      <vt:lpstr>Wingdings</vt:lpstr>
      <vt:lpstr>Arial</vt:lpstr>
      <vt:lpstr>黑体</vt:lpstr>
      <vt:lpstr>汉仪中黑KW</vt:lpstr>
      <vt:lpstr>Times New Roman</vt:lpstr>
      <vt:lpstr>Calibri</vt:lpstr>
      <vt:lpstr>微软雅黑</vt:lpstr>
      <vt:lpstr>汉仪旗黑</vt:lpstr>
      <vt:lpstr>Helvetica Neue</vt:lpstr>
      <vt:lpstr>-apple-system</vt:lpstr>
      <vt:lpstr>Thonburi</vt:lpstr>
      <vt:lpstr>Arial Unicode MS</vt:lpstr>
      <vt:lpstr>SFMono-Regular</vt:lpstr>
      <vt:lpstr>MStiffHei HKS UltraBold</vt:lpstr>
      <vt:lpstr>Helvetica Neue</vt:lpstr>
      <vt:lpstr>宋体</vt:lpstr>
      <vt:lpstr>Arial Black</vt:lpstr>
      <vt:lpstr>汉仪书宋二KW</vt:lpstr>
      <vt:lpstr>微软雅黑</vt:lpstr>
      <vt:lpstr>苹方-简</vt:lpstr>
      <vt:lpstr>中新金桥</vt:lpstr>
      <vt:lpstr>PowerPoint 演示文稿</vt:lpstr>
      <vt:lpstr>PowerPoint 演示文稿</vt:lpstr>
      <vt:lpstr>Python概述</vt:lpstr>
      <vt:lpstr>Python和其他编程语言的比较</vt:lpstr>
      <vt:lpstr>Python和其他编程语言的比较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Python的优点</vt:lpstr>
      <vt:lpstr>Python的优点</vt:lpstr>
      <vt:lpstr>Python的优点</vt:lpstr>
      <vt:lpstr>Python的缺点</vt:lpstr>
      <vt:lpstr>Python和C++的对比</vt:lpstr>
      <vt:lpstr>Python和C++的对比</vt:lpstr>
      <vt:lpstr>网络编程介绍</vt:lpstr>
      <vt:lpstr>网络通信协议</vt:lpstr>
      <vt:lpstr>IP地址</vt:lpstr>
      <vt:lpstr>PowerPoint 演示文稿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PowerPoint 演示文稿</vt:lpstr>
      <vt:lpstr>Python的运行环境</vt:lpstr>
      <vt:lpstr>Python的运行环境</vt:lpstr>
      <vt:lpstr>Python的运行环境</vt:lpstr>
      <vt:lpstr>第一个Python程序</vt:lpstr>
      <vt:lpstr>第一个Python程序</vt:lpstr>
      <vt:lpstr>PowerPoint 演示文稿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PowerPoint 演示文稿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PowerPoint 演示文稿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PowerPoint 演示文稿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PowerPoint 演示文稿</vt:lpstr>
      <vt:lpstr>函数</vt:lpstr>
      <vt:lpstr>函数</vt:lpstr>
      <vt:lpstr>函数</vt:lpstr>
      <vt:lpstr>函数</vt:lpstr>
      <vt:lpstr>函数</vt:lpstr>
      <vt:lpstr>函数</vt:lpstr>
      <vt:lpstr>PowerPoint 演示文稿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PowerPoint 演示文稿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PowerPoint 演示文稿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PowerPoint 演示文稿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PowerPoint 演示文稿</vt:lpstr>
      <vt:lpstr>枚举类</vt:lpstr>
      <vt:lpstr>枚举类</vt:lpstr>
      <vt:lpstr>枚举类</vt:lpstr>
      <vt:lpstr>枚举类</vt:lpstr>
      <vt:lpstr>枚举类</vt:lpstr>
      <vt:lpstr>枚举类</vt:lpstr>
      <vt:lpstr>枚举类</vt:lpstr>
      <vt:lpstr>PowerPoint 演示文稿</vt:lpstr>
      <vt:lpstr>元 类</vt:lpstr>
      <vt:lpstr>元 类</vt:lpstr>
      <vt:lpstr>元 类</vt:lpstr>
      <vt:lpstr>元 类</vt:lpstr>
      <vt:lpstr>元 类</vt:lpstr>
      <vt:lpstr>元 类</vt:lpstr>
      <vt:lpstr>元 类</vt:lpstr>
      <vt:lpstr>PowerPoint 演示文稿</vt:lpstr>
      <vt:lpstr>线程与进程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PowerPoint 演示文稿</vt:lpstr>
      <vt:lpstr>初识 Python 正则表达式</vt:lpstr>
      <vt:lpstr>初识 Python 正则表达式</vt:lpstr>
      <vt:lpstr>初识 Python 正则表达式</vt:lpstr>
      <vt:lpstr>初识 Python 正则表达式</vt:lpstr>
      <vt:lpstr>字符集</vt:lpstr>
      <vt:lpstr>字符集</vt:lpstr>
      <vt:lpstr>字符集</vt:lpstr>
      <vt:lpstr>字符集</vt:lpstr>
      <vt:lpstr>数量词</vt:lpstr>
      <vt:lpstr>数量词</vt:lpstr>
      <vt:lpstr>数量词</vt:lpstr>
      <vt:lpstr>数量词</vt:lpstr>
      <vt:lpstr>re.sub</vt:lpstr>
      <vt:lpstr>re.sub</vt:lpstr>
      <vt:lpstr>re.sub</vt:lpstr>
      <vt:lpstr> re.match 和 re.search </vt:lpstr>
      <vt:lpstr> re.match 和 re.search </vt:lpstr>
      <vt:lpstr> re.match 和 re.search </vt:lpstr>
      <vt:lpstr> re.match 和 re.search </vt:lpstr>
      <vt:lpstr> 分字符串 </vt:lpstr>
      <vt:lpstr> 分字符串 </vt:lpstr>
      <vt:lpstr> 分组 </vt:lpstr>
      <vt:lpstr>PowerPoint 演示文稿</vt:lpstr>
    </vt:vector>
  </TitlesOfParts>
  <Company>中新金桥</Company>
  <LinksUpToDate>false</LinksUpToDate>
  <SharedDoc>false</SharedDoc>
  <HyperlinksChanged>false</HyperlinksChanged>
  <AppVersion>14.0000</AppVersion>
  <Manager>中新金桥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中新金桥</dc:creator>
  <dc:subject>源素通-模板库</dc:subject>
  <cp:lastModifiedBy>mac</cp:lastModifiedBy>
  <cp:revision>158</cp:revision>
  <dcterms:created xsi:type="dcterms:W3CDTF">2020-10-08T12:01:13Z</dcterms:created>
  <dcterms:modified xsi:type="dcterms:W3CDTF">2020-10-08T12:01:13Z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